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charts/chart154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charts/chart155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charts/chart156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charts/chart157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charts/chart158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charts/chart159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charts/chart160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charts/chart161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charts/chart162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charts/chart163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charts/chart164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charts/chart165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charts/chart166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charts/chart167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charts/chart168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charts/chart169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charts/chart170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charts/chart171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charts/chart172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charts/chart173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charts/chart174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charts/chart175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charts/chart176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charts/chart177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charts/chart178.xml" ContentType="application/vnd.openxmlformats-officedocument.drawingml.chart+xml"/>
  <Override PartName="/ppt/charts/style178.xml" ContentType="application/vnd.ms-office.chartstyle+xml"/>
  <Override PartName="/ppt/charts/colors178.xml" ContentType="application/vnd.ms-office.chartcolorstyle+xml"/>
  <Override PartName="/ppt/charts/chart179.xml" ContentType="application/vnd.openxmlformats-officedocument.drawingml.chart+xml"/>
  <Override PartName="/ppt/charts/style179.xml" ContentType="application/vnd.ms-office.chartstyle+xml"/>
  <Override PartName="/ppt/charts/colors179.xml" ContentType="application/vnd.ms-office.chartcolorstyle+xml"/>
  <Override PartName="/ppt/charts/chart180.xml" ContentType="application/vnd.openxmlformats-officedocument.drawingml.chart+xml"/>
  <Override PartName="/ppt/charts/style180.xml" ContentType="application/vnd.ms-office.chartstyle+xml"/>
  <Override PartName="/ppt/charts/colors180.xml" ContentType="application/vnd.ms-office.chartcolorstyle+xml"/>
  <Override PartName="/ppt/charts/chart181.xml" ContentType="application/vnd.openxmlformats-officedocument.drawingml.chart+xml"/>
  <Override PartName="/ppt/charts/style181.xml" ContentType="application/vnd.ms-office.chartstyle+xml"/>
  <Override PartName="/ppt/charts/colors181.xml" ContentType="application/vnd.ms-office.chartcolorstyle+xml"/>
  <Override PartName="/ppt/charts/chart182.xml" ContentType="application/vnd.openxmlformats-officedocument.drawingml.chart+xml"/>
  <Override PartName="/ppt/charts/style182.xml" ContentType="application/vnd.ms-office.chartstyle+xml"/>
  <Override PartName="/ppt/charts/colors182.xml" ContentType="application/vnd.ms-office.chartcolorstyle+xml"/>
  <Override PartName="/ppt/charts/chart183.xml" ContentType="application/vnd.openxmlformats-officedocument.drawingml.chart+xml"/>
  <Override PartName="/ppt/charts/style183.xml" ContentType="application/vnd.ms-office.chartstyle+xml"/>
  <Override PartName="/ppt/charts/colors183.xml" ContentType="application/vnd.ms-office.chartcolorstyle+xml"/>
  <Override PartName="/ppt/charts/chart184.xml" ContentType="application/vnd.openxmlformats-officedocument.drawingml.chart+xml"/>
  <Override PartName="/ppt/charts/style184.xml" ContentType="application/vnd.ms-office.chartstyle+xml"/>
  <Override PartName="/ppt/charts/colors184.xml" ContentType="application/vnd.ms-office.chartcolorstyle+xml"/>
  <Override PartName="/ppt/charts/chart185.xml" ContentType="application/vnd.openxmlformats-officedocument.drawingml.chart+xml"/>
  <Override PartName="/ppt/charts/style185.xml" ContentType="application/vnd.ms-office.chartstyle+xml"/>
  <Override PartName="/ppt/charts/colors185.xml" ContentType="application/vnd.ms-office.chartcolorstyle+xml"/>
  <Override PartName="/ppt/charts/chart186.xml" ContentType="application/vnd.openxmlformats-officedocument.drawingml.chart+xml"/>
  <Override PartName="/ppt/charts/style186.xml" ContentType="application/vnd.ms-office.chartstyle+xml"/>
  <Override PartName="/ppt/charts/colors186.xml" ContentType="application/vnd.ms-office.chartcolorstyle+xml"/>
  <Override PartName="/ppt/charts/chart187.xml" ContentType="application/vnd.openxmlformats-officedocument.drawingml.chart+xml"/>
  <Override PartName="/ppt/charts/style187.xml" ContentType="application/vnd.ms-office.chartstyle+xml"/>
  <Override PartName="/ppt/charts/colors187.xml" ContentType="application/vnd.ms-office.chartcolorstyle+xml"/>
  <Override PartName="/ppt/charts/chart188.xml" ContentType="application/vnd.openxmlformats-officedocument.drawingml.chart+xml"/>
  <Override PartName="/ppt/charts/style188.xml" ContentType="application/vnd.ms-office.chartstyle+xml"/>
  <Override PartName="/ppt/charts/colors188.xml" ContentType="application/vnd.ms-office.chartcolorstyle+xml"/>
  <Override PartName="/ppt/charts/chart189.xml" ContentType="application/vnd.openxmlformats-officedocument.drawingml.chart+xml"/>
  <Override PartName="/ppt/charts/style189.xml" ContentType="application/vnd.ms-office.chartstyle+xml"/>
  <Override PartName="/ppt/charts/colors189.xml" ContentType="application/vnd.ms-office.chartcolorstyle+xml"/>
  <Override PartName="/ppt/charts/chart190.xml" ContentType="application/vnd.openxmlformats-officedocument.drawingml.chart+xml"/>
  <Override PartName="/ppt/charts/style190.xml" ContentType="application/vnd.ms-office.chartstyle+xml"/>
  <Override PartName="/ppt/charts/colors190.xml" ContentType="application/vnd.ms-office.chartcolorstyle+xml"/>
  <Override PartName="/ppt/charts/chart191.xml" ContentType="application/vnd.openxmlformats-officedocument.drawingml.chart+xml"/>
  <Override PartName="/ppt/charts/style191.xml" ContentType="application/vnd.ms-office.chartstyle+xml"/>
  <Override PartName="/ppt/charts/colors191.xml" ContentType="application/vnd.ms-office.chartcolorstyle+xml"/>
  <Override PartName="/ppt/charts/chart192.xml" ContentType="application/vnd.openxmlformats-officedocument.drawingml.chart+xml"/>
  <Override PartName="/ppt/charts/style192.xml" ContentType="application/vnd.ms-office.chartstyle+xml"/>
  <Override PartName="/ppt/charts/colors192.xml" ContentType="application/vnd.ms-office.chartcolorstyle+xml"/>
  <Override PartName="/ppt/charts/chart193.xml" ContentType="application/vnd.openxmlformats-officedocument.drawingml.chart+xml"/>
  <Override PartName="/ppt/charts/style193.xml" ContentType="application/vnd.ms-office.chartstyle+xml"/>
  <Override PartName="/ppt/charts/colors193.xml" ContentType="application/vnd.ms-office.chartcolorstyle+xml"/>
  <Override PartName="/ppt/charts/chart194.xml" ContentType="application/vnd.openxmlformats-officedocument.drawingml.chart+xml"/>
  <Override PartName="/ppt/charts/style194.xml" ContentType="application/vnd.ms-office.chartstyle+xml"/>
  <Override PartName="/ppt/charts/colors194.xml" ContentType="application/vnd.ms-office.chartcolorstyle+xml"/>
  <Override PartName="/ppt/charts/chart195.xml" ContentType="application/vnd.openxmlformats-officedocument.drawingml.chart+xml"/>
  <Override PartName="/ppt/charts/style195.xml" ContentType="application/vnd.ms-office.chartstyle+xml"/>
  <Override PartName="/ppt/charts/colors195.xml" ContentType="application/vnd.ms-office.chartcolorstyle+xml"/>
  <Override PartName="/ppt/charts/chart196.xml" ContentType="application/vnd.openxmlformats-officedocument.drawingml.chart+xml"/>
  <Override PartName="/ppt/charts/style196.xml" ContentType="application/vnd.ms-office.chartstyle+xml"/>
  <Override PartName="/ppt/charts/colors196.xml" ContentType="application/vnd.ms-office.chartcolorstyle+xml"/>
  <Override PartName="/ppt/charts/chart197.xml" ContentType="application/vnd.openxmlformats-officedocument.drawingml.chart+xml"/>
  <Override PartName="/ppt/charts/style197.xml" ContentType="application/vnd.ms-office.chartstyle+xml"/>
  <Override PartName="/ppt/charts/colors197.xml" ContentType="application/vnd.ms-office.chartcolorstyle+xml"/>
  <Override PartName="/ppt/charts/chart198.xml" ContentType="application/vnd.openxmlformats-officedocument.drawingml.chart+xml"/>
  <Override PartName="/ppt/charts/style198.xml" ContentType="application/vnd.ms-office.chartstyle+xml"/>
  <Override PartName="/ppt/charts/colors198.xml" ContentType="application/vnd.ms-office.chartcolorstyle+xml"/>
  <Override PartName="/ppt/charts/chart199.xml" ContentType="application/vnd.openxmlformats-officedocument.drawingml.chart+xml"/>
  <Override PartName="/ppt/charts/style199.xml" ContentType="application/vnd.ms-office.chartstyle+xml"/>
  <Override PartName="/ppt/charts/colors199.xml" ContentType="application/vnd.ms-office.chartcolorstyle+xml"/>
  <Override PartName="/ppt/charts/chart200.xml" ContentType="application/vnd.openxmlformats-officedocument.drawingml.chart+xml"/>
  <Override PartName="/ppt/charts/style200.xml" ContentType="application/vnd.ms-office.chartstyle+xml"/>
  <Override PartName="/ppt/charts/colors200.xml" ContentType="application/vnd.ms-office.chartcolorstyle+xml"/>
  <Override PartName="/ppt/charts/chart201.xml" ContentType="application/vnd.openxmlformats-officedocument.drawingml.chart+xml"/>
  <Override PartName="/ppt/charts/style201.xml" ContentType="application/vnd.ms-office.chartstyle+xml"/>
  <Override PartName="/ppt/charts/colors201.xml" ContentType="application/vnd.ms-office.chartcolorstyle+xml"/>
  <Override PartName="/ppt/charts/chart202.xml" ContentType="application/vnd.openxmlformats-officedocument.drawingml.chart+xml"/>
  <Override PartName="/ppt/charts/style202.xml" ContentType="application/vnd.ms-office.chartstyle+xml"/>
  <Override PartName="/ppt/charts/colors202.xml" ContentType="application/vnd.ms-office.chartcolorstyle+xml"/>
  <Override PartName="/ppt/charts/chart203.xml" ContentType="application/vnd.openxmlformats-officedocument.drawingml.chart+xml"/>
  <Override PartName="/ppt/charts/style203.xml" ContentType="application/vnd.ms-office.chartstyle+xml"/>
  <Override PartName="/ppt/charts/colors203.xml" ContentType="application/vnd.ms-office.chartcolorstyle+xml"/>
  <Override PartName="/ppt/charts/chart204.xml" ContentType="application/vnd.openxmlformats-officedocument.drawingml.chart+xml"/>
  <Override PartName="/ppt/charts/style204.xml" ContentType="application/vnd.ms-office.chartstyle+xml"/>
  <Override PartName="/ppt/charts/colors204.xml" ContentType="application/vnd.ms-office.chartcolorstyle+xml"/>
  <Override PartName="/ppt/charts/chart205.xml" ContentType="application/vnd.openxmlformats-officedocument.drawingml.chart+xml"/>
  <Override PartName="/ppt/charts/style205.xml" ContentType="application/vnd.ms-office.chartstyle+xml"/>
  <Override PartName="/ppt/charts/colors205.xml" ContentType="application/vnd.ms-office.chartcolorstyle+xml"/>
  <Override PartName="/ppt/charts/chart206.xml" ContentType="application/vnd.openxmlformats-officedocument.drawingml.chart+xml"/>
  <Override PartName="/ppt/charts/style206.xml" ContentType="application/vnd.ms-office.chartstyle+xml"/>
  <Override PartName="/ppt/charts/colors20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1"/>
  </p:notesMasterIdLst>
  <p:sldIdLst>
    <p:sldId id="318" r:id="rId2"/>
    <p:sldId id="596" r:id="rId3"/>
    <p:sldId id="600" r:id="rId4"/>
    <p:sldId id="595" r:id="rId5"/>
    <p:sldId id="436" r:id="rId6"/>
    <p:sldId id="317" r:id="rId7"/>
    <p:sldId id="438" r:id="rId8"/>
    <p:sldId id="319" r:id="rId9"/>
    <p:sldId id="421" r:id="rId10"/>
    <p:sldId id="348" r:id="rId11"/>
    <p:sldId id="429" r:id="rId12"/>
    <p:sldId id="427" r:id="rId13"/>
    <p:sldId id="425" r:id="rId14"/>
    <p:sldId id="350" r:id="rId15"/>
    <p:sldId id="351" r:id="rId16"/>
    <p:sldId id="352" r:id="rId17"/>
    <p:sldId id="354" r:id="rId18"/>
    <p:sldId id="358" r:id="rId19"/>
    <p:sldId id="361" r:id="rId20"/>
    <p:sldId id="390" r:id="rId21"/>
    <p:sldId id="362" r:id="rId22"/>
    <p:sldId id="372" r:id="rId23"/>
    <p:sldId id="371" r:id="rId24"/>
    <p:sldId id="374" r:id="rId25"/>
    <p:sldId id="375" r:id="rId26"/>
    <p:sldId id="376" r:id="rId27"/>
    <p:sldId id="363" r:id="rId28"/>
    <p:sldId id="364" r:id="rId29"/>
    <p:sldId id="365" r:id="rId30"/>
    <p:sldId id="366" r:id="rId31"/>
    <p:sldId id="367" r:id="rId32"/>
    <p:sldId id="359" r:id="rId33"/>
    <p:sldId id="262" r:id="rId34"/>
    <p:sldId id="263" r:id="rId35"/>
    <p:sldId id="377" r:id="rId36"/>
    <p:sldId id="378" r:id="rId37"/>
    <p:sldId id="380" r:id="rId38"/>
    <p:sldId id="381" r:id="rId39"/>
    <p:sldId id="382" r:id="rId40"/>
    <p:sldId id="385" r:id="rId41"/>
    <p:sldId id="261" r:id="rId42"/>
    <p:sldId id="386" r:id="rId43"/>
    <p:sldId id="388" r:id="rId44"/>
    <p:sldId id="389" r:id="rId45"/>
    <p:sldId id="265" r:id="rId46"/>
    <p:sldId id="424" r:id="rId47"/>
    <p:sldId id="394" r:id="rId48"/>
    <p:sldId id="395" r:id="rId49"/>
    <p:sldId id="396" r:id="rId50"/>
    <p:sldId id="401" r:id="rId51"/>
    <p:sldId id="404" r:id="rId52"/>
    <p:sldId id="406" r:id="rId53"/>
    <p:sldId id="403" r:id="rId54"/>
    <p:sldId id="405" r:id="rId55"/>
    <p:sldId id="413" r:id="rId56"/>
    <p:sldId id="408" r:id="rId57"/>
    <p:sldId id="409" r:id="rId58"/>
    <p:sldId id="410" r:id="rId59"/>
    <p:sldId id="411" r:id="rId60"/>
    <p:sldId id="412" r:id="rId61"/>
    <p:sldId id="392" r:id="rId62"/>
    <p:sldId id="266" r:id="rId63"/>
    <p:sldId id="267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39" r:id="rId72"/>
    <p:sldId id="440" r:id="rId73"/>
    <p:sldId id="441" r:id="rId74"/>
    <p:sldId id="442" r:id="rId75"/>
    <p:sldId id="368" r:id="rId76"/>
    <p:sldId id="443" r:id="rId77"/>
    <p:sldId id="370" r:id="rId78"/>
    <p:sldId id="373" r:id="rId79"/>
    <p:sldId id="444" r:id="rId80"/>
    <p:sldId id="445" r:id="rId81"/>
    <p:sldId id="446" r:id="rId82"/>
    <p:sldId id="447" r:id="rId83"/>
    <p:sldId id="448" r:id="rId84"/>
    <p:sldId id="379" r:id="rId85"/>
    <p:sldId id="449" r:id="rId86"/>
    <p:sldId id="450" r:id="rId87"/>
    <p:sldId id="451" r:id="rId88"/>
    <p:sldId id="383" r:id="rId89"/>
    <p:sldId id="387" r:id="rId90"/>
    <p:sldId id="452" r:id="rId91"/>
    <p:sldId id="391" r:id="rId92"/>
    <p:sldId id="453" r:id="rId93"/>
    <p:sldId id="393" r:id="rId94"/>
    <p:sldId id="454" r:id="rId95"/>
    <p:sldId id="455" r:id="rId96"/>
    <p:sldId id="456" r:id="rId97"/>
    <p:sldId id="457" r:id="rId98"/>
    <p:sldId id="458" r:id="rId99"/>
    <p:sldId id="459" r:id="rId100"/>
    <p:sldId id="402" r:id="rId101"/>
    <p:sldId id="460" r:id="rId102"/>
    <p:sldId id="461" r:id="rId103"/>
    <p:sldId id="462" r:id="rId104"/>
    <p:sldId id="463" r:id="rId105"/>
    <p:sldId id="464" r:id="rId106"/>
    <p:sldId id="465" r:id="rId107"/>
    <p:sldId id="466" r:id="rId108"/>
    <p:sldId id="467" r:id="rId109"/>
    <p:sldId id="468" r:id="rId110"/>
    <p:sldId id="469" r:id="rId111"/>
    <p:sldId id="470" r:id="rId112"/>
    <p:sldId id="471" r:id="rId113"/>
    <p:sldId id="472" r:id="rId114"/>
    <p:sldId id="473" r:id="rId115"/>
    <p:sldId id="474" r:id="rId116"/>
    <p:sldId id="431" r:id="rId117"/>
    <p:sldId id="432" r:id="rId118"/>
    <p:sldId id="433" r:id="rId119"/>
    <p:sldId id="434" r:id="rId120"/>
    <p:sldId id="435" r:id="rId121"/>
    <p:sldId id="475" r:id="rId122"/>
    <p:sldId id="476" r:id="rId123"/>
    <p:sldId id="477" r:id="rId124"/>
    <p:sldId id="478" r:id="rId125"/>
    <p:sldId id="479" r:id="rId126"/>
    <p:sldId id="480" r:id="rId127"/>
    <p:sldId id="481" r:id="rId128"/>
    <p:sldId id="482" r:id="rId129"/>
    <p:sldId id="483" r:id="rId130"/>
    <p:sldId id="484" r:id="rId131"/>
    <p:sldId id="485" r:id="rId132"/>
    <p:sldId id="486" r:id="rId133"/>
    <p:sldId id="487" r:id="rId134"/>
    <p:sldId id="488" r:id="rId135"/>
    <p:sldId id="489" r:id="rId136"/>
    <p:sldId id="490" r:id="rId137"/>
    <p:sldId id="491" r:id="rId138"/>
    <p:sldId id="492" r:id="rId139"/>
    <p:sldId id="493" r:id="rId140"/>
    <p:sldId id="494" r:id="rId141"/>
    <p:sldId id="495" r:id="rId142"/>
    <p:sldId id="496" r:id="rId143"/>
    <p:sldId id="513" r:id="rId144"/>
    <p:sldId id="514" r:id="rId145"/>
    <p:sldId id="515" r:id="rId146"/>
    <p:sldId id="516" r:id="rId147"/>
    <p:sldId id="517" r:id="rId148"/>
    <p:sldId id="518" r:id="rId149"/>
    <p:sldId id="519" r:id="rId150"/>
    <p:sldId id="520" r:id="rId151"/>
    <p:sldId id="521" r:id="rId152"/>
    <p:sldId id="522" r:id="rId153"/>
    <p:sldId id="523" r:id="rId154"/>
    <p:sldId id="524" r:id="rId155"/>
    <p:sldId id="525" r:id="rId156"/>
    <p:sldId id="526" r:id="rId157"/>
    <p:sldId id="527" r:id="rId158"/>
    <p:sldId id="528" r:id="rId159"/>
    <p:sldId id="529" r:id="rId160"/>
    <p:sldId id="530" r:id="rId161"/>
    <p:sldId id="531" r:id="rId162"/>
    <p:sldId id="532" r:id="rId163"/>
    <p:sldId id="533" r:id="rId164"/>
    <p:sldId id="534" r:id="rId165"/>
    <p:sldId id="535" r:id="rId166"/>
    <p:sldId id="536" r:id="rId167"/>
    <p:sldId id="537" r:id="rId168"/>
    <p:sldId id="538" r:id="rId169"/>
    <p:sldId id="539" r:id="rId170"/>
    <p:sldId id="540" r:id="rId171"/>
    <p:sldId id="541" r:id="rId172"/>
    <p:sldId id="542" r:id="rId173"/>
    <p:sldId id="543" r:id="rId174"/>
    <p:sldId id="544" r:id="rId175"/>
    <p:sldId id="545" r:id="rId176"/>
    <p:sldId id="546" r:id="rId177"/>
    <p:sldId id="547" r:id="rId178"/>
    <p:sldId id="548" r:id="rId179"/>
    <p:sldId id="549" r:id="rId180"/>
    <p:sldId id="550" r:id="rId181"/>
    <p:sldId id="551" r:id="rId182"/>
    <p:sldId id="552" r:id="rId183"/>
    <p:sldId id="553" r:id="rId184"/>
    <p:sldId id="554" r:id="rId185"/>
    <p:sldId id="555" r:id="rId186"/>
    <p:sldId id="556" r:id="rId187"/>
    <p:sldId id="557" r:id="rId188"/>
    <p:sldId id="558" r:id="rId189"/>
    <p:sldId id="559" r:id="rId190"/>
    <p:sldId id="560" r:id="rId191"/>
    <p:sldId id="561" r:id="rId192"/>
    <p:sldId id="562" r:id="rId193"/>
    <p:sldId id="563" r:id="rId194"/>
    <p:sldId id="564" r:id="rId195"/>
    <p:sldId id="565" r:id="rId196"/>
    <p:sldId id="566" r:id="rId197"/>
    <p:sldId id="567" r:id="rId198"/>
    <p:sldId id="568" r:id="rId199"/>
    <p:sldId id="569" r:id="rId200"/>
    <p:sldId id="570" r:id="rId201"/>
    <p:sldId id="571" r:id="rId202"/>
    <p:sldId id="572" r:id="rId203"/>
    <p:sldId id="573" r:id="rId204"/>
    <p:sldId id="574" r:id="rId205"/>
    <p:sldId id="575" r:id="rId206"/>
    <p:sldId id="576" r:id="rId207"/>
    <p:sldId id="577" r:id="rId208"/>
    <p:sldId id="578" r:id="rId209"/>
    <p:sldId id="579" r:id="rId210"/>
    <p:sldId id="580" r:id="rId211"/>
    <p:sldId id="497" r:id="rId212"/>
    <p:sldId id="311" r:id="rId213"/>
    <p:sldId id="597" r:id="rId214"/>
    <p:sldId id="312" r:id="rId215"/>
    <p:sldId id="313" r:id="rId216"/>
    <p:sldId id="314" r:id="rId217"/>
    <p:sldId id="315" r:id="rId218"/>
    <p:sldId id="287" r:id="rId219"/>
    <p:sldId id="309" r:id="rId220"/>
    <p:sldId id="307" r:id="rId221"/>
    <p:sldId id="308" r:id="rId222"/>
    <p:sldId id="310" r:id="rId223"/>
    <p:sldId id="286" r:id="rId224"/>
    <p:sldId id="357" r:id="rId225"/>
    <p:sldId id="369" r:id="rId226"/>
    <p:sldId id="384" r:id="rId227"/>
    <p:sldId id="397" r:id="rId228"/>
    <p:sldId id="423" r:id="rId229"/>
    <p:sldId id="422" r:id="rId230"/>
    <p:sldId id="398" r:id="rId231"/>
    <p:sldId id="399" r:id="rId232"/>
    <p:sldId id="400" r:id="rId233"/>
    <p:sldId id="320" r:id="rId234"/>
    <p:sldId id="498" r:id="rId235"/>
    <p:sldId id="499" r:id="rId236"/>
    <p:sldId id="360" r:id="rId237"/>
    <p:sldId id="500" r:id="rId238"/>
    <p:sldId id="598" r:id="rId239"/>
    <p:sldId id="501" r:id="rId240"/>
    <p:sldId id="599" r:id="rId241"/>
    <p:sldId id="502" r:id="rId242"/>
    <p:sldId id="503" r:id="rId243"/>
    <p:sldId id="504" r:id="rId244"/>
    <p:sldId id="505" r:id="rId245"/>
    <p:sldId id="407" r:id="rId246"/>
    <p:sldId id="506" r:id="rId247"/>
    <p:sldId id="507" r:id="rId248"/>
    <p:sldId id="508" r:id="rId249"/>
    <p:sldId id="509" r:id="rId250"/>
    <p:sldId id="510" r:id="rId251"/>
    <p:sldId id="426" r:id="rId252"/>
    <p:sldId id="511" r:id="rId253"/>
    <p:sldId id="428" r:id="rId254"/>
    <p:sldId id="512" r:id="rId255"/>
    <p:sldId id="430" r:id="rId256"/>
    <p:sldId id="581" r:id="rId257"/>
    <p:sldId id="582" r:id="rId258"/>
    <p:sldId id="583" r:id="rId259"/>
    <p:sldId id="584" r:id="rId260"/>
    <p:sldId id="585" r:id="rId261"/>
    <p:sldId id="586" r:id="rId262"/>
    <p:sldId id="587" r:id="rId263"/>
    <p:sldId id="588" r:id="rId264"/>
    <p:sldId id="589" r:id="rId265"/>
    <p:sldId id="590" r:id="rId266"/>
    <p:sldId id="591" r:id="rId267"/>
    <p:sldId id="592" r:id="rId268"/>
    <p:sldId id="593" r:id="rId269"/>
    <p:sldId id="594" r:id="rId2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99A"/>
    <a:srgbClr val="000000"/>
    <a:srgbClr val="F5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1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notesMaster" Target="notesMasters/notesMaster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presProps" Target="presProp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tableStyles" Target="tableStyle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1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3.xlsx"/><Relationship Id="rId2" Type="http://schemas.microsoft.com/office/2011/relationships/chartColorStyle" Target="colors154.xml"/><Relationship Id="rId1" Type="http://schemas.microsoft.com/office/2011/relationships/chartStyle" Target="style154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4.xlsx"/><Relationship Id="rId2" Type="http://schemas.microsoft.com/office/2011/relationships/chartColorStyle" Target="colors155.xml"/><Relationship Id="rId1" Type="http://schemas.microsoft.com/office/2011/relationships/chartStyle" Target="style155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156.xml"/><Relationship Id="rId1" Type="http://schemas.microsoft.com/office/2011/relationships/chartStyle" Target="style156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157.xml"/><Relationship Id="rId1" Type="http://schemas.microsoft.com/office/2011/relationships/chartStyle" Target="style157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158.xml"/><Relationship Id="rId1" Type="http://schemas.microsoft.com/office/2011/relationships/chartStyle" Target="style158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159.xml"/><Relationship Id="rId1" Type="http://schemas.microsoft.com/office/2011/relationships/chartStyle" Target="style15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160.xml"/><Relationship Id="rId1" Type="http://schemas.microsoft.com/office/2011/relationships/chartStyle" Target="style160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161.xml"/><Relationship Id="rId1" Type="http://schemas.microsoft.com/office/2011/relationships/chartStyle" Target="style161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162.xml"/><Relationship Id="rId1" Type="http://schemas.microsoft.com/office/2011/relationships/chartStyle" Target="style162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163.xml"/><Relationship Id="rId1" Type="http://schemas.microsoft.com/office/2011/relationships/chartStyle" Target="style163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164.xml"/><Relationship Id="rId1" Type="http://schemas.microsoft.com/office/2011/relationships/chartStyle" Target="style164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165.xml"/><Relationship Id="rId1" Type="http://schemas.microsoft.com/office/2011/relationships/chartStyle" Target="style165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166.xml"/><Relationship Id="rId1" Type="http://schemas.microsoft.com/office/2011/relationships/chartStyle" Target="style166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167.xml"/><Relationship Id="rId1" Type="http://schemas.microsoft.com/office/2011/relationships/chartStyle" Target="style167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168.xml"/><Relationship Id="rId1" Type="http://schemas.microsoft.com/office/2011/relationships/chartStyle" Target="style168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8.xlsx"/><Relationship Id="rId2" Type="http://schemas.microsoft.com/office/2011/relationships/chartColorStyle" Target="colors169.xml"/><Relationship Id="rId1" Type="http://schemas.microsoft.com/office/2011/relationships/chartStyle" Target="style16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9.xlsx"/><Relationship Id="rId2" Type="http://schemas.microsoft.com/office/2011/relationships/chartColorStyle" Target="colors170.xml"/><Relationship Id="rId1" Type="http://schemas.microsoft.com/office/2011/relationships/chartStyle" Target="style170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0.xlsx"/><Relationship Id="rId2" Type="http://schemas.microsoft.com/office/2011/relationships/chartColorStyle" Target="colors171.xml"/><Relationship Id="rId1" Type="http://schemas.microsoft.com/office/2011/relationships/chartStyle" Target="style171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172.xml"/><Relationship Id="rId1" Type="http://schemas.microsoft.com/office/2011/relationships/chartStyle" Target="style172.xm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2.xlsx"/><Relationship Id="rId2" Type="http://schemas.microsoft.com/office/2011/relationships/chartColorStyle" Target="colors173.xml"/><Relationship Id="rId1" Type="http://schemas.microsoft.com/office/2011/relationships/chartStyle" Target="style173.xm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174.xml"/><Relationship Id="rId1" Type="http://schemas.microsoft.com/office/2011/relationships/chartStyle" Target="style174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175.xml"/><Relationship Id="rId1" Type="http://schemas.microsoft.com/office/2011/relationships/chartStyle" Target="style175.xm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5.xlsx"/><Relationship Id="rId2" Type="http://schemas.microsoft.com/office/2011/relationships/chartColorStyle" Target="colors176.xml"/><Relationship Id="rId1" Type="http://schemas.microsoft.com/office/2011/relationships/chartStyle" Target="style176.xm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6.xlsx"/><Relationship Id="rId2" Type="http://schemas.microsoft.com/office/2011/relationships/chartColorStyle" Target="colors177.xml"/><Relationship Id="rId1" Type="http://schemas.microsoft.com/office/2011/relationships/chartStyle" Target="style177.xm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7.xlsx"/><Relationship Id="rId2" Type="http://schemas.microsoft.com/office/2011/relationships/chartColorStyle" Target="colors178.xml"/><Relationship Id="rId1" Type="http://schemas.microsoft.com/office/2011/relationships/chartStyle" Target="style178.xm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8.xlsx"/><Relationship Id="rId2" Type="http://schemas.microsoft.com/office/2011/relationships/chartColorStyle" Target="colors179.xml"/><Relationship Id="rId1" Type="http://schemas.microsoft.com/office/2011/relationships/chartStyle" Target="style17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9.xlsx"/><Relationship Id="rId2" Type="http://schemas.microsoft.com/office/2011/relationships/chartColorStyle" Target="colors180.xml"/><Relationship Id="rId1" Type="http://schemas.microsoft.com/office/2011/relationships/chartStyle" Target="style180.xm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0.xlsx"/><Relationship Id="rId2" Type="http://schemas.microsoft.com/office/2011/relationships/chartColorStyle" Target="colors181.xml"/><Relationship Id="rId1" Type="http://schemas.microsoft.com/office/2011/relationships/chartStyle" Target="style181.xm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1.xlsx"/><Relationship Id="rId2" Type="http://schemas.microsoft.com/office/2011/relationships/chartColorStyle" Target="colors182.xml"/><Relationship Id="rId1" Type="http://schemas.microsoft.com/office/2011/relationships/chartStyle" Target="style182.xm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2.xlsx"/><Relationship Id="rId2" Type="http://schemas.microsoft.com/office/2011/relationships/chartColorStyle" Target="colors183.xml"/><Relationship Id="rId1" Type="http://schemas.microsoft.com/office/2011/relationships/chartStyle" Target="style183.xm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3.xlsx"/><Relationship Id="rId2" Type="http://schemas.microsoft.com/office/2011/relationships/chartColorStyle" Target="colors184.xml"/><Relationship Id="rId1" Type="http://schemas.microsoft.com/office/2011/relationships/chartStyle" Target="style184.xm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4.xlsx"/><Relationship Id="rId2" Type="http://schemas.microsoft.com/office/2011/relationships/chartColorStyle" Target="colors185.xml"/><Relationship Id="rId1" Type="http://schemas.microsoft.com/office/2011/relationships/chartStyle" Target="style185.xm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5.xlsx"/><Relationship Id="rId2" Type="http://schemas.microsoft.com/office/2011/relationships/chartColorStyle" Target="colors186.xml"/><Relationship Id="rId1" Type="http://schemas.microsoft.com/office/2011/relationships/chartStyle" Target="style186.xml"/></Relationships>
</file>

<file path=ppt/charts/_rels/chart1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6.xlsx"/><Relationship Id="rId2" Type="http://schemas.microsoft.com/office/2011/relationships/chartColorStyle" Target="colors187.xml"/><Relationship Id="rId1" Type="http://schemas.microsoft.com/office/2011/relationships/chartStyle" Target="style187.xml"/></Relationships>
</file>

<file path=ppt/charts/_rels/chart1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7.xlsx"/><Relationship Id="rId2" Type="http://schemas.microsoft.com/office/2011/relationships/chartColorStyle" Target="colors188.xml"/><Relationship Id="rId1" Type="http://schemas.microsoft.com/office/2011/relationships/chartStyle" Target="style188.xml"/></Relationships>
</file>

<file path=ppt/charts/_rels/chart1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8.xlsx"/><Relationship Id="rId2" Type="http://schemas.microsoft.com/office/2011/relationships/chartColorStyle" Target="colors189.xml"/><Relationship Id="rId1" Type="http://schemas.microsoft.com/office/2011/relationships/chartStyle" Target="style18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9.xlsx"/><Relationship Id="rId2" Type="http://schemas.microsoft.com/office/2011/relationships/chartColorStyle" Target="colors190.xml"/><Relationship Id="rId1" Type="http://schemas.microsoft.com/office/2011/relationships/chartStyle" Target="style190.xml"/></Relationships>
</file>

<file path=ppt/charts/_rels/chart1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0.xlsx"/><Relationship Id="rId2" Type="http://schemas.microsoft.com/office/2011/relationships/chartColorStyle" Target="colors191.xml"/><Relationship Id="rId1" Type="http://schemas.microsoft.com/office/2011/relationships/chartStyle" Target="style191.xml"/></Relationships>
</file>

<file path=ppt/charts/_rels/chart1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1.xlsx"/><Relationship Id="rId2" Type="http://schemas.microsoft.com/office/2011/relationships/chartColorStyle" Target="colors192.xml"/><Relationship Id="rId1" Type="http://schemas.microsoft.com/office/2011/relationships/chartStyle" Target="style192.xml"/></Relationships>
</file>

<file path=ppt/charts/_rels/chart1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2.xlsx"/><Relationship Id="rId2" Type="http://schemas.microsoft.com/office/2011/relationships/chartColorStyle" Target="colors193.xml"/><Relationship Id="rId1" Type="http://schemas.microsoft.com/office/2011/relationships/chartStyle" Target="style193.xml"/></Relationships>
</file>

<file path=ppt/charts/_rels/chart1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3.xlsx"/><Relationship Id="rId2" Type="http://schemas.microsoft.com/office/2011/relationships/chartColorStyle" Target="colors194.xml"/><Relationship Id="rId1" Type="http://schemas.microsoft.com/office/2011/relationships/chartStyle" Target="style194.xml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4.xlsx"/><Relationship Id="rId2" Type="http://schemas.microsoft.com/office/2011/relationships/chartColorStyle" Target="colors195.xml"/><Relationship Id="rId1" Type="http://schemas.microsoft.com/office/2011/relationships/chartStyle" Target="style195.xml"/></Relationships>
</file>

<file path=ppt/charts/_rels/chart1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5.xlsx"/><Relationship Id="rId2" Type="http://schemas.microsoft.com/office/2011/relationships/chartColorStyle" Target="colors196.xml"/><Relationship Id="rId1" Type="http://schemas.microsoft.com/office/2011/relationships/chartStyle" Target="style196.xml"/></Relationships>
</file>

<file path=ppt/charts/_rels/chart1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6.xlsx"/><Relationship Id="rId2" Type="http://schemas.microsoft.com/office/2011/relationships/chartColorStyle" Target="colors197.xml"/><Relationship Id="rId1" Type="http://schemas.microsoft.com/office/2011/relationships/chartStyle" Target="style197.xml"/></Relationships>
</file>

<file path=ppt/charts/_rels/chart1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7.xlsx"/><Relationship Id="rId2" Type="http://schemas.microsoft.com/office/2011/relationships/chartColorStyle" Target="colors198.xml"/><Relationship Id="rId1" Type="http://schemas.microsoft.com/office/2011/relationships/chartStyle" Target="style198.xml"/></Relationships>
</file>

<file path=ppt/charts/_rels/chart1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8.xlsx"/><Relationship Id="rId2" Type="http://schemas.microsoft.com/office/2011/relationships/chartColorStyle" Target="colors199.xml"/><Relationship Id="rId1" Type="http://schemas.microsoft.com/office/2011/relationships/chartStyle" Target="style19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9.xlsx"/><Relationship Id="rId2" Type="http://schemas.microsoft.com/office/2011/relationships/chartColorStyle" Target="colors200.xml"/><Relationship Id="rId1" Type="http://schemas.microsoft.com/office/2011/relationships/chartStyle" Target="style200.xml"/></Relationships>
</file>

<file path=ppt/charts/_rels/chart2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0.xlsx"/><Relationship Id="rId2" Type="http://schemas.microsoft.com/office/2011/relationships/chartColorStyle" Target="colors201.xml"/><Relationship Id="rId1" Type="http://schemas.microsoft.com/office/2011/relationships/chartStyle" Target="style201.xml"/></Relationships>
</file>

<file path=ppt/charts/_rels/chart2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1.xlsx"/><Relationship Id="rId2" Type="http://schemas.microsoft.com/office/2011/relationships/chartColorStyle" Target="colors202.xml"/><Relationship Id="rId1" Type="http://schemas.microsoft.com/office/2011/relationships/chartStyle" Target="style202.xml"/></Relationships>
</file>

<file path=ppt/charts/_rels/chart20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3.xml"/><Relationship Id="rId1" Type="http://schemas.microsoft.com/office/2011/relationships/chartStyle" Target="style203.xml"/></Relationships>
</file>

<file path=ppt/charts/_rels/chart20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4.xml"/><Relationship Id="rId1" Type="http://schemas.microsoft.com/office/2011/relationships/chartStyle" Target="style204.xml"/></Relationships>
</file>

<file path=ppt/charts/_rels/chart20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5.xml"/><Relationship Id="rId1" Type="http://schemas.microsoft.com/office/2011/relationships/chartStyle" Target="style205.xml"/></Relationships>
</file>

<file path=ppt/charts/_rels/chart20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6.xml"/><Relationship Id="rId1" Type="http://schemas.microsoft.com/office/2011/relationships/chartStyle" Target="style20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Töötingimused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66A-4431-8C94-C9199140AA8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6A-4431-8C94-C9199140A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6A-4431-8C94-C9199140AA8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66A-4431-8C94-C9199140AA81}"/>
              </c:ext>
            </c:extLst>
          </c:dPt>
          <c:dLbls>
            <c:dLbl>
              <c:idx val="0"/>
              <c:layout>
                <c:manualLayout>
                  <c:x val="-0.21812119525356718"/>
                  <c:y val="-0.50229069670780291"/>
                </c:manualLayout>
              </c:layout>
              <c:spPr>
                <a:xfrm>
                  <a:off x="5310078" y="0"/>
                  <a:ext cx="1851086" cy="63430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632"/>
                        <a:gd name="adj2" fmla="val 18060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639253426655"/>
                      <c:h val="0.18436816229644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A-4431-8C94-C9199140AA81}"/>
                </c:ext>
              </c:extLst>
            </c:dLbl>
            <c:dLbl>
              <c:idx val="1"/>
              <c:layout>
                <c:manualLayout>
                  <c:x val="1.2345760020738152E-2"/>
                  <c:y val="0.16416938110749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4598684423706"/>
                      <c:h val="0.18436816229644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A-4431-8C94-C9199140AA81}"/>
                </c:ext>
              </c:extLst>
            </c:dLbl>
            <c:dLbl>
              <c:idx val="2"/>
              <c:layout>
                <c:manualLayout>
                  <c:x val="7.1053726080627974E-2"/>
                  <c:y val="-9.3584014593490708E-2"/>
                </c:manualLayout>
              </c:layout>
              <c:spPr>
                <a:xfrm>
                  <a:off x="854580" y="0"/>
                  <a:ext cx="1661906" cy="63430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2674"/>
                        <a:gd name="adj2" fmla="val 12235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88561614983313"/>
                      <c:h val="0.18436816229644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66A-4431-8C94-C9199140AA81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6A-4431-8C94-C9199140AA8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Väheaktiivsed</c:v>
                </c:pt>
                <c:pt idx="1">
                  <c:v>Tööalaselt aktiivsed</c:v>
                </c:pt>
                <c:pt idx="2">
                  <c:v>Sportlikult aktiivsed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58.4</c:v>
                </c:pt>
                <c:pt idx="1">
                  <c:v>9.8000000000000007</c:v>
                </c:pt>
                <c:pt idx="2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A-4431-8C94-C9199140A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Töötingimused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66A-4431-8C94-C9199140AA8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6A-4431-8C94-C9199140A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6A-4431-8C94-C9199140AA8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66A-4431-8C94-C9199140AA81}"/>
              </c:ext>
            </c:extLst>
          </c:dPt>
          <c:dLbls>
            <c:dLbl>
              <c:idx val="0"/>
              <c:layout>
                <c:manualLayout>
                  <c:x val="4.11522633744856E-3"/>
                  <c:y val="-7.296416938110748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304"/>
                        <a:gd name="adj2" fmla="val 9655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666A-4431-8C94-C9199140AA81}"/>
                </c:ext>
              </c:extLst>
            </c:dLbl>
            <c:dLbl>
              <c:idx val="1"/>
              <c:layout>
                <c:manualLayout>
                  <c:x val="-9.4337511768119151E-2"/>
                  <c:y val="0.2541491985570371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365"/>
                        <a:gd name="adj2" fmla="val -25814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66A-4431-8C94-C9199140AA81}"/>
                </c:ext>
              </c:extLst>
            </c:dLbl>
            <c:dLbl>
              <c:idx val="2"/>
              <c:layout>
                <c:manualLayout>
                  <c:x val="-0.27366255144032925"/>
                  <c:y val="1.042345276872973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54275"/>
                        <a:gd name="adj2" fmla="val -17763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66A-4431-8C94-C9199140AA81}"/>
                </c:ext>
              </c:extLst>
            </c:dLbl>
            <c:dLbl>
              <c:idx val="3"/>
              <c:layout>
                <c:manualLayout>
                  <c:x val="5.9729859805171079E-2"/>
                  <c:y val="-0.2237431392237031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75036"/>
                        <a:gd name="adj2" fmla="val 13462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666A-4431-8C94-C9199140AA8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Pingutaja</c:v>
                </c:pt>
                <c:pt idx="1">
                  <c:v>Kõndija</c:v>
                </c:pt>
                <c:pt idx="2">
                  <c:v>Seisja</c:v>
                </c:pt>
                <c:pt idx="3">
                  <c:v>Istuja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21.8</c:v>
                </c:pt>
                <c:pt idx="1">
                  <c:v>19.2</c:v>
                </c:pt>
                <c:pt idx="2">
                  <c:v>14.3</c:v>
                </c:pt>
                <c:pt idx="3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A-4431-8C94-C9199140A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0.51100000000000001</c:v>
                </c:pt>
                <c:pt idx="2">
                  <c:v>0.48899999999999999</c:v>
                </c:pt>
                <c:pt idx="4">
                  <c:v>8.3000000000000004E-2</c:v>
                </c:pt>
                <c:pt idx="5">
                  <c:v>0.19800000000000001</c:v>
                </c:pt>
                <c:pt idx="6">
                  <c:v>0.27300000000000002</c:v>
                </c:pt>
                <c:pt idx="7">
                  <c:v>0.252</c:v>
                </c:pt>
                <c:pt idx="8">
                  <c:v>0.19500000000000001</c:v>
                </c:pt>
                <c:pt idx="10">
                  <c:v>8.3000000000000004E-2</c:v>
                </c:pt>
                <c:pt idx="11">
                  <c:v>0.626</c:v>
                </c:pt>
                <c:pt idx="12">
                  <c:v>0.29099999999999998</c:v>
                </c:pt>
                <c:pt idx="14">
                  <c:v>0.64900000000000002</c:v>
                </c:pt>
                <c:pt idx="15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0.432</c:v>
                </c:pt>
                <c:pt idx="2">
                  <c:v>0.56799999999999995</c:v>
                </c:pt>
                <c:pt idx="4">
                  <c:v>9.0999999999999998E-2</c:v>
                </c:pt>
                <c:pt idx="5">
                  <c:v>0.19600000000000001</c:v>
                </c:pt>
                <c:pt idx="6">
                  <c:v>0.29599999999999999</c:v>
                </c:pt>
                <c:pt idx="7">
                  <c:v>0.31</c:v>
                </c:pt>
                <c:pt idx="8">
                  <c:v>0.107</c:v>
                </c:pt>
                <c:pt idx="10">
                  <c:v>9.6000000000000002E-2</c:v>
                </c:pt>
                <c:pt idx="11">
                  <c:v>0.64700000000000002</c:v>
                </c:pt>
                <c:pt idx="12">
                  <c:v>0.25800000000000001</c:v>
                </c:pt>
                <c:pt idx="14">
                  <c:v>0.67300000000000004</c:v>
                </c:pt>
                <c:pt idx="15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0.48499999999999999</c:v>
                </c:pt>
                <c:pt idx="2">
                  <c:v>0.51500000000000001</c:v>
                </c:pt>
                <c:pt idx="4">
                  <c:v>0.13</c:v>
                </c:pt>
                <c:pt idx="5">
                  <c:v>0.214</c:v>
                </c:pt>
                <c:pt idx="6">
                  <c:v>0.30199999999999999</c:v>
                </c:pt>
                <c:pt idx="7">
                  <c:v>0.25600000000000001</c:v>
                </c:pt>
                <c:pt idx="8">
                  <c:v>9.7000000000000003E-2</c:v>
                </c:pt>
                <c:pt idx="10">
                  <c:v>0.124</c:v>
                </c:pt>
                <c:pt idx="11">
                  <c:v>0.65500000000000003</c:v>
                </c:pt>
                <c:pt idx="12">
                  <c:v>0.221</c:v>
                </c:pt>
                <c:pt idx="14">
                  <c:v>0.74299999999999999</c:v>
                </c:pt>
                <c:pt idx="15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0.27300000000000002</c:v>
                </c:pt>
                <c:pt idx="2">
                  <c:v>2.4E-2</c:v>
                </c:pt>
                <c:pt idx="3">
                  <c:v>0.36299999999999999</c:v>
                </c:pt>
                <c:pt idx="4">
                  <c:v>0.221</c:v>
                </c:pt>
                <c:pt idx="5">
                  <c:v>8.1000000000000003E-2</c:v>
                </c:pt>
                <c:pt idx="6">
                  <c:v>3.7999999999999999E-2</c:v>
                </c:pt>
                <c:pt idx="8">
                  <c:v>0.21199999999999999</c:v>
                </c:pt>
                <c:pt idx="9">
                  <c:v>0.59899999999999998</c:v>
                </c:pt>
                <c:pt idx="10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0.14899999999999999</c:v>
                </c:pt>
                <c:pt idx="2">
                  <c:v>0.04</c:v>
                </c:pt>
                <c:pt idx="3">
                  <c:v>0.33300000000000002</c:v>
                </c:pt>
                <c:pt idx="4">
                  <c:v>0.253</c:v>
                </c:pt>
                <c:pt idx="5">
                  <c:v>0.127</c:v>
                </c:pt>
                <c:pt idx="6">
                  <c:v>9.8000000000000004E-2</c:v>
                </c:pt>
                <c:pt idx="8">
                  <c:v>0.17799999999999999</c:v>
                </c:pt>
                <c:pt idx="9">
                  <c:v>0.68200000000000005</c:v>
                </c:pt>
                <c:pt idx="1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0.105</c:v>
                </c:pt>
                <c:pt idx="2">
                  <c:v>3.3000000000000002E-2</c:v>
                </c:pt>
                <c:pt idx="3">
                  <c:v>0.29799999999999999</c:v>
                </c:pt>
                <c:pt idx="4">
                  <c:v>0.27200000000000002</c:v>
                </c:pt>
                <c:pt idx="5">
                  <c:v>0.17699999999999999</c:v>
                </c:pt>
                <c:pt idx="6">
                  <c:v>0.115</c:v>
                </c:pt>
                <c:pt idx="8">
                  <c:v>0.186</c:v>
                </c:pt>
                <c:pt idx="9">
                  <c:v>0.69699999999999995</c:v>
                </c:pt>
                <c:pt idx="1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0.39100000000000001</c:v>
                </c:pt>
                <c:pt idx="2">
                  <c:v>0.104</c:v>
                </c:pt>
                <c:pt idx="3">
                  <c:v>9.1999999999999998E-2</c:v>
                </c:pt>
                <c:pt idx="4">
                  <c:v>0.08</c:v>
                </c:pt>
                <c:pt idx="5">
                  <c:v>0.105</c:v>
                </c:pt>
                <c:pt idx="6">
                  <c:v>0.22900000000000001</c:v>
                </c:pt>
                <c:pt idx="8">
                  <c:v>0.76400000000000001</c:v>
                </c:pt>
                <c:pt idx="9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0.29499999999999998</c:v>
                </c:pt>
                <c:pt idx="2">
                  <c:v>0.129</c:v>
                </c:pt>
                <c:pt idx="3">
                  <c:v>0.11799999999999999</c:v>
                </c:pt>
                <c:pt idx="4">
                  <c:v>0.11799999999999999</c:v>
                </c:pt>
                <c:pt idx="5">
                  <c:v>0.121</c:v>
                </c:pt>
                <c:pt idx="6">
                  <c:v>0.219</c:v>
                </c:pt>
                <c:pt idx="8">
                  <c:v>0.63100000000000001</c:v>
                </c:pt>
                <c:pt idx="9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0.24099999999999999</c:v>
                </c:pt>
                <c:pt idx="2">
                  <c:v>0.127</c:v>
                </c:pt>
                <c:pt idx="3">
                  <c:v>0.16</c:v>
                </c:pt>
                <c:pt idx="4">
                  <c:v>9.0999999999999998E-2</c:v>
                </c:pt>
                <c:pt idx="5">
                  <c:v>8.7999999999999995E-2</c:v>
                </c:pt>
                <c:pt idx="6">
                  <c:v>0.29299999999999998</c:v>
                </c:pt>
                <c:pt idx="8">
                  <c:v>0.56000000000000005</c:v>
                </c:pt>
                <c:pt idx="9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943559363028826"/>
          <c:w val="0.74718618053178132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0.27</c:v>
                </c:pt>
                <c:pt idx="2">
                  <c:v>0.36799999999999999</c:v>
                </c:pt>
                <c:pt idx="3">
                  <c:v>0.153</c:v>
                </c:pt>
                <c:pt idx="4">
                  <c:v>0.20899999999999999</c:v>
                </c:pt>
                <c:pt idx="6">
                  <c:v>0.28499999999999998</c:v>
                </c:pt>
                <c:pt idx="7">
                  <c:v>0.30599999999999999</c:v>
                </c:pt>
                <c:pt idx="8">
                  <c:v>0.23499999999999999</c:v>
                </c:pt>
                <c:pt idx="9">
                  <c:v>0.17499999999999999</c:v>
                </c:pt>
                <c:pt idx="11">
                  <c:v>0.104</c:v>
                </c:pt>
                <c:pt idx="12">
                  <c:v>0.33300000000000002</c:v>
                </c:pt>
                <c:pt idx="13">
                  <c:v>0.218</c:v>
                </c:pt>
                <c:pt idx="14">
                  <c:v>0.13800000000000001</c:v>
                </c:pt>
                <c:pt idx="15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0.26100000000000001</c:v>
                </c:pt>
                <c:pt idx="2">
                  <c:v>0.30499999999999999</c:v>
                </c:pt>
                <c:pt idx="3">
                  <c:v>0.20100000000000001</c:v>
                </c:pt>
                <c:pt idx="4">
                  <c:v>0.23200000000000001</c:v>
                </c:pt>
                <c:pt idx="6">
                  <c:v>0.253</c:v>
                </c:pt>
                <c:pt idx="7">
                  <c:v>0.34</c:v>
                </c:pt>
                <c:pt idx="8">
                  <c:v>0.23300000000000001</c:v>
                </c:pt>
                <c:pt idx="9">
                  <c:v>0.17299999999999999</c:v>
                </c:pt>
                <c:pt idx="11">
                  <c:v>0.114</c:v>
                </c:pt>
                <c:pt idx="12">
                  <c:v>0.35599999999999998</c:v>
                </c:pt>
                <c:pt idx="13">
                  <c:v>0.23599999999999999</c:v>
                </c:pt>
                <c:pt idx="14">
                  <c:v>0.16</c:v>
                </c:pt>
                <c:pt idx="15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0.25900000000000001</c:v>
                </c:pt>
                <c:pt idx="2">
                  <c:v>0.35</c:v>
                </c:pt>
                <c:pt idx="3">
                  <c:v>0.14599999999999999</c:v>
                </c:pt>
                <c:pt idx="4">
                  <c:v>0.245</c:v>
                </c:pt>
                <c:pt idx="6">
                  <c:v>0.23200000000000001</c:v>
                </c:pt>
                <c:pt idx="7">
                  <c:v>0.32700000000000001</c:v>
                </c:pt>
                <c:pt idx="8">
                  <c:v>0.22500000000000001</c:v>
                </c:pt>
                <c:pt idx="9">
                  <c:v>0.216</c:v>
                </c:pt>
                <c:pt idx="11">
                  <c:v>0.127</c:v>
                </c:pt>
                <c:pt idx="12">
                  <c:v>0.29099999999999998</c:v>
                </c:pt>
                <c:pt idx="13">
                  <c:v>0.255</c:v>
                </c:pt>
                <c:pt idx="14">
                  <c:v>0.19900000000000001</c:v>
                </c:pt>
                <c:pt idx="15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943559363028826"/>
          <c:w val="0.72061613222260268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0.27900000000000003</c:v>
                </c:pt>
                <c:pt idx="2">
                  <c:v>0.19</c:v>
                </c:pt>
                <c:pt idx="3">
                  <c:v>0.53100000000000003</c:v>
                </c:pt>
                <c:pt idx="5">
                  <c:v>0.437</c:v>
                </c:pt>
                <c:pt idx="6">
                  <c:v>0.56299999999999994</c:v>
                </c:pt>
                <c:pt idx="8">
                  <c:v>0.59399999999999997</c:v>
                </c:pt>
                <c:pt idx="9">
                  <c:v>0.40600000000000003</c:v>
                </c:pt>
                <c:pt idx="11">
                  <c:v>0.46700000000000003</c:v>
                </c:pt>
                <c:pt idx="12">
                  <c:v>0.53300000000000003</c:v>
                </c:pt>
                <c:pt idx="14">
                  <c:v>0.72599999999999998</c:v>
                </c:pt>
                <c:pt idx="15">
                  <c:v>0.27400000000000002</c:v>
                </c:pt>
                <c:pt idx="17">
                  <c:v>0.45800000000000002</c:v>
                </c:pt>
                <c:pt idx="18">
                  <c:v>0.35599999999999998</c:v>
                </c:pt>
                <c:pt idx="19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0.29199999999999998</c:v>
                </c:pt>
                <c:pt idx="2">
                  <c:v>0.19400000000000001</c:v>
                </c:pt>
                <c:pt idx="3">
                  <c:v>0.51400000000000001</c:v>
                </c:pt>
                <c:pt idx="5">
                  <c:v>0.48299999999999998</c:v>
                </c:pt>
                <c:pt idx="6">
                  <c:v>0.51700000000000002</c:v>
                </c:pt>
                <c:pt idx="8">
                  <c:v>0.58399999999999996</c:v>
                </c:pt>
                <c:pt idx="9">
                  <c:v>0.41599999999999998</c:v>
                </c:pt>
                <c:pt idx="11">
                  <c:v>0.48</c:v>
                </c:pt>
                <c:pt idx="12">
                  <c:v>0.52</c:v>
                </c:pt>
                <c:pt idx="14">
                  <c:v>0.78800000000000003</c:v>
                </c:pt>
                <c:pt idx="15">
                  <c:v>0.21199999999999999</c:v>
                </c:pt>
                <c:pt idx="17">
                  <c:v>0.45900000000000002</c:v>
                </c:pt>
                <c:pt idx="18">
                  <c:v>0.32500000000000001</c:v>
                </c:pt>
                <c:pt idx="19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1">
                  <c:v>0.20499999999999999</c:v>
                </c:pt>
                <c:pt idx="2">
                  <c:v>0.20499999999999999</c:v>
                </c:pt>
                <c:pt idx="3">
                  <c:v>0.59</c:v>
                </c:pt>
                <c:pt idx="5">
                  <c:v>0.378</c:v>
                </c:pt>
                <c:pt idx="6">
                  <c:v>0.622</c:v>
                </c:pt>
                <c:pt idx="8">
                  <c:v>0.67800000000000005</c:v>
                </c:pt>
                <c:pt idx="9">
                  <c:v>0.32200000000000001</c:v>
                </c:pt>
                <c:pt idx="11">
                  <c:v>0.433</c:v>
                </c:pt>
                <c:pt idx="12">
                  <c:v>0.56699999999999995</c:v>
                </c:pt>
                <c:pt idx="14">
                  <c:v>0.80800000000000005</c:v>
                </c:pt>
                <c:pt idx="15">
                  <c:v>0.192</c:v>
                </c:pt>
                <c:pt idx="17">
                  <c:v>0.45300000000000001</c:v>
                </c:pt>
                <c:pt idx="18">
                  <c:v>0.38100000000000001</c:v>
                </c:pt>
                <c:pt idx="19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Koer</c:v>
                </c:pt>
                <c:pt idx="1">
                  <c:v>Kass</c:v>
                </c:pt>
                <c:pt idx="2">
                  <c:v>Mõni muu</c:v>
                </c:pt>
                <c:pt idx="3">
                  <c:v>Kas lemmikloomaga käiakse regulaarselt jalutamas?</c:v>
                </c:pt>
                <c:pt idx="4">
                  <c:v>Jah</c:v>
                </c:pt>
                <c:pt idx="5">
                  <c:v>Ei</c:v>
                </c:pt>
                <c:pt idx="6">
                  <c:v>Kui sageli lemmikloomaga jalutamas käiakse?</c:v>
                </c:pt>
                <c:pt idx="7">
                  <c:v>Harvemini kui kord päevas</c:v>
                </c:pt>
                <c:pt idx="8">
                  <c:v>Kord päevas</c:v>
                </c:pt>
                <c:pt idx="9">
                  <c:v>Kaks korda päevas</c:v>
                </c:pt>
                <c:pt idx="10">
                  <c:v>Kolm või rohkem korda päevas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0.502</c:v>
                </c:pt>
                <c:pt idx="1">
                  <c:v>0.65600000000000003</c:v>
                </c:pt>
                <c:pt idx="2">
                  <c:v>8.6999999999999994E-2</c:v>
                </c:pt>
                <c:pt idx="4">
                  <c:v>0.38200000000000001</c:v>
                </c:pt>
                <c:pt idx="5">
                  <c:v>0.61799999999999999</c:v>
                </c:pt>
                <c:pt idx="7">
                  <c:v>9.8000000000000004E-2</c:v>
                </c:pt>
                <c:pt idx="8">
                  <c:v>0.26200000000000001</c:v>
                </c:pt>
                <c:pt idx="9">
                  <c:v>0.26200000000000001</c:v>
                </c:pt>
                <c:pt idx="10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Koer</c:v>
                </c:pt>
                <c:pt idx="1">
                  <c:v>Kass</c:v>
                </c:pt>
                <c:pt idx="2">
                  <c:v>Mõni muu</c:v>
                </c:pt>
                <c:pt idx="3">
                  <c:v>Kas lemmikloomaga käiakse regulaarselt jalutamas?</c:v>
                </c:pt>
                <c:pt idx="4">
                  <c:v>Jah</c:v>
                </c:pt>
                <c:pt idx="5">
                  <c:v>Ei</c:v>
                </c:pt>
                <c:pt idx="6">
                  <c:v>Kui sageli lemmikloomaga jalutamas käiakse?</c:v>
                </c:pt>
                <c:pt idx="7">
                  <c:v>Harvemini kui kord päevas</c:v>
                </c:pt>
                <c:pt idx="8">
                  <c:v>Kord päevas</c:v>
                </c:pt>
                <c:pt idx="9">
                  <c:v>Kaks korda päevas</c:v>
                </c:pt>
                <c:pt idx="10">
                  <c:v>Kolm või rohkem korda päevas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0.58499999999999996</c:v>
                </c:pt>
                <c:pt idx="1">
                  <c:v>0.68300000000000005</c:v>
                </c:pt>
                <c:pt idx="2">
                  <c:v>7.2999999999999995E-2</c:v>
                </c:pt>
                <c:pt idx="4">
                  <c:v>0.5</c:v>
                </c:pt>
                <c:pt idx="5">
                  <c:v>0.5</c:v>
                </c:pt>
                <c:pt idx="7">
                  <c:v>2.4E-2</c:v>
                </c:pt>
                <c:pt idx="8">
                  <c:v>0.24399999999999999</c:v>
                </c:pt>
                <c:pt idx="9">
                  <c:v>0.26800000000000002</c:v>
                </c:pt>
                <c:pt idx="10">
                  <c:v>0.46300000000000002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Koer</c:v>
                </c:pt>
                <c:pt idx="1">
                  <c:v>Kass</c:v>
                </c:pt>
                <c:pt idx="2">
                  <c:v>Mõni muu</c:v>
                </c:pt>
                <c:pt idx="3">
                  <c:v>Kas lemmikloomaga käiakse regulaarselt jalutamas?</c:v>
                </c:pt>
                <c:pt idx="4">
                  <c:v>Jah</c:v>
                </c:pt>
                <c:pt idx="5">
                  <c:v>Ei</c:v>
                </c:pt>
                <c:pt idx="6">
                  <c:v>Kui sageli lemmikloomaga jalutamas käiakse?</c:v>
                </c:pt>
                <c:pt idx="7">
                  <c:v>Harvemini kui kord päevas</c:v>
                </c:pt>
                <c:pt idx="8">
                  <c:v>Kord päevas</c:v>
                </c:pt>
                <c:pt idx="9">
                  <c:v>Kaks korda päevas</c:v>
                </c:pt>
                <c:pt idx="10">
                  <c:v>Kolm või rohkem korda päevas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0">
                  <c:v>0.47799999999999998</c:v>
                </c:pt>
                <c:pt idx="1">
                  <c:v>0.64500000000000002</c:v>
                </c:pt>
                <c:pt idx="2">
                  <c:v>0.109</c:v>
                </c:pt>
                <c:pt idx="4">
                  <c:v>0.41499999999999998</c:v>
                </c:pt>
                <c:pt idx="5">
                  <c:v>0.58499999999999996</c:v>
                </c:pt>
                <c:pt idx="7">
                  <c:v>0.17499999999999999</c:v>
                </c:pt>
                <c:pt idx="8">
                  <c:v>0.311</c:v>
                </c:pt>
                <c:pt idx="9">
                  <c:v>0.107</c:v>
                </c:pt>
                <c:pt idx="10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4-4C27-945C-2459B91E2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Kui sageli Teie ise lemmikloomaga jalutamas käite?</c:v>
                </c:pt>
                <c:pt idx="1">
                  <c:v>Kord või mitu korda päevas</c:v>
                </c:pt>
                <c:pt idx="2">
                  <c:v>Mõned korrad nädalas</c:v>
                </c:pt>
                <c:pt idx="3">
                  <c:v>Harvemini</c:v>
                </c:pt>
                <c:pt idx="4">
                  <c:v>Mitte kunagi</c:v>
                </c:pt>
                <c:pt idx="5">
                  <c:v>Koduloomaga jalutuskäikude kogupikkus päevas (mediaan = 45)</c:v>
                </c:pt>
                <c:pt idx="6">
                  <c:v>alla mediaani</c:v>
                </c:pt>
                <c:pt idx="7">
                  <c:v>üle mediaani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1">
                  <c:v>0.63200000000000001</c:v>
                </c:pt>
                <c:pt idx="2">
                  <c:v>0.215</c:v>
                </c:pt>
                <c:pt idx="3">
                  <c:v>0.11700000000000001</c:v>
                </c:pt>
                <c:pt idx="4">
                  <c:v>3.6999999999999998E-2</c:v>
                </c:pt>
                <c:pt idx="6">
                  <c:v>0.54800000000000004</c:v>
                </c:pt>
                <c:pt idx="7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Kui sageli Teie ise lemmikloomaga jalutamas käite?</c:v>
                </c:pt>
                <c:pt idx="1">
                  <c:v>Kord või mitu korda päevas</c:v>
                </c:pt>
                <c:pt idx="2">
                  <c:v>Mõned korrad nädalas</c:v>
                </c:pt>
                <c:pt idx="3">
                  <c:v>Harvemini</c:v>
                </c:pt>
                <c:pt idx="4">
                  <c:v>Mitte kunagi</c:v>
                </c:pt>
                <c:pt idx="5">
                  <c:v>Koduloomaga jalutuskäikude kogupikkus päevas (mediaan = 45)</c:v>
                </c:pt>
                <c:pt idx="6">
                  <c:v>alla mediaani</c:v>
                </c:pt>
                <c:pt idx="7">
                  <c:v>üle mediaani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1">
                  <c:v>0.68300000000000005</c:v>
                </c:pt>
                <c:pt idx="2">
                  <c:v>0.22</c:v>
                </c:pt>
                <c:pt idx="3">
                  <c:v>4.9000000000000002E-2</c:v>
                </c:pt>
                <c:pt idx="4">
                  <c:v>4.9000000000000002E-2</c:v>
                </c:pt>
                <c:pt idx="6">
                  <c:v>0.60499999999999998</c:v>
                </c:pt>
                <c:pt idx="7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Kui sageli Teie ise lemmikloomaga jalutamas käite?</c:v>
                </c:pt>
                <c:pt idx="1">
                  <c:v>Kord või mitu korda päevas</c:v>
                </c:pt>
                <c:pt idx="2">
                  <c:v>Mõned korrad nädalas</c:v>
                </c:pt>
                <c:pt idx="3">
                  <c:v>Harvemini</c:v>
                </c:pt>
                <c:pt idx="4">
                  <c:v>Mitte kunagi</c:v>
                </c:pt>
                <c:pt idx="5">
                  <c:v>Koduloomaga jalutuskäikude kogupikkus päevas (mediaan = 45)</c:v>
                </c:pt>
                <c:pt idx="6">
                  <c:v>alla mediaani</c:v>
                </c:pt>
                <c:pt idx="7">
                  <c:v>üle mediaani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1">
                  <c:v>0.59799999999999998</c:v>
                </c:pt>
                <c:pt idx="2">
                  <c:v>0.29399999999999998</c:v>
                </c:pt>
                <c:pt idx="3">
                  <c:v>9.8000000000000004E-2</c:v>
                </c:pt>
                <c:pt idx="4">
                  <c:v>0.01</c:v>
                </c:pt>
                <c:pt idx="6">
                  <c:v>0.47099999999999997</c:v>
                </c:pt>
                <c:pt idx="7">
                  <c:v>0.52900000000000003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4-4C27-945C-2459B91E2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Kodulooma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20-8F4A-B6D7-4B905272FD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20-8F4A-B6D7-4B905272F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D20-8F4A-B6D7-4B905272FDB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D20-8F4A-B6D7-4B905272FDBD}"/>
              </c:ext>
            </c:extLst>
          </c:dPt>
          <c:dLbls>
            <c:dLbl>
              <c:idx val="0"/>
              <c:layout>
                <c:manualLayout>
                  <c:x val="-2.05761316872428E-3"/>
                  <c:y val="0.17185280516625331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D20-8F4A-B6D7-4B905272FDBD}"/>
                </c:ext>
              </c:extLst>
            </c:dLbl>
            <c:dLbl>
              <c:idx val="1"/>
              <c:layout>
                <c:manualLayout>
                  <c:x val="1.992806454748712E-3"/>
                  <c:y val="-9.8085599444327418E-2"/>
                </c:manualLayout>
              </c:layout>
              <c:numFmt formatCode="0.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D20-8F4A-B6D7-4B905272FDBD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20-8F4A-B6D7-4B905272FDB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Keskmisest vähem istujad</c:v>
                </c:pt>
                <c:pt idx="1">
                  <c:v>Keskmisest enam istujad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64.2</c:v>
                </c:pt>
                <c:pt idx="1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20-8F4A-B6D7-4B905272F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Vaba aega argipäeviti (mediaan = 3)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Uneaega argipäeviti (mediaan = 7)</c:v>
                </c:pt>
                <c:pt idx="4">
                  <c:v>alla mediaani</c:v>
                </c:pt>
                <c:pt idx="5">
                  <c:v>üle mediaani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0.63400000000000001</c:v>
                </c:pt>
                <c:pt idx="2">
                  <c:v>0.36599999999999999</c:v>
                </c:pt>
                <c:pt idx="4">
                  <c:v>0.56999999999999995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Vaba aega argipäeviti (mediaan = 3)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Uneaega argipäeviti (mediaan = 7)</c:v>
                </c:pt>
                <c:pt idx="4">
                  <c:v>alla mediaani</c:v>
                </c:pt>
                <c:pt idx="5">
                  <c:v>üle mediaani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0.34599999999999997</c:v>
                </c:pt>
                <c:pt idx="2">
                  <c:v>0.65400000000000003</c:v>
                </c:pt>
                <c:pt idx="4">
                  <c:v>0.51800000000000002</c:v>
                </c:pt>
                <c:pt idx="5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Kõik vastanud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8338592714256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lugemine, ristsõnad, muusika kuulamine, lauamängud, joonistamine, male</c:v>
                </c:pt>
                <c:pt idx="1">
                  <c:v>käsitöö (istudes), kollektsioneerimine, fotograafia, akvaristika, filateelia</c:v>
                </c:pt>
                <c:pt idx="2">
                  <c:v>TV, sotsiaalmeedia, mängud  = ekraani ees</c:v>
                </c:pt>
                <c:pt idx="3">
                  <c:v>meisterdamine (autod, puutöö jms), kodu- aja korrastus, aiandus</c:v>
                </c:pt>
                <c:pt idx="4">
                  <c:v>loominguline tegevus, pillimäng, õppimine</c:v>
                </c:pt>
                <c:pt idx="5">
                  <c:v>matkamine, kalal käimne,metsas käimne, marjul seenel  = nädalavahetyused/vaba päev</c:v>
                </c:pt>
                <c:pt idx="6">
                  <c:v>kõndimine, jalutamine, käimine, kepikõnd = igapäevane</c:v>
                </c:pt>
                <c:pt idx="7">
                  <c:v>teater, kontsert, klubis käimine vms väljaskäimine koorilaul, shopping, linnas käimine, kino, saun</c:v>
                </c:pt>
                <c:pt idx="8">
                  <c:v>ujumine, laskmine vms ( ka suusatamine, rulluisutamine, pallimängud,lukumaadlus, airsoft)</c:v>
                </c:pt>
                <c:pt idx="9">
                  <c:v>võimlemine, spordiga tegelemine, jooga (sh jõusaal, maadlus, poks jm saalialad)</c:v>
                </c:pt>
                <c:pt idx="10">
                  <c:v>kokandus, alkohol, maitsmine, restoran</c:v>
                </c:pt>
                <c:pt idx="11">
                  <c:v>tantsimine, rahvatants = organiseeritud</c:v>
                </c:pt>
                <c:pt idx="12">
                  <c:v>reisimine, turism, auto, tsikliga sõitmine</c:v>
                </c:pt>
                <c:pt idx="13">
                  <c:v>jalgrattasõit</c:v>
                </c:pt>
                <c:pt idx="14">
                  <c:v>suhtlemine, jutuajamine, lastega tegelemine</c:v>
                </c:pt>
                <c:pt idx="15">
                  <c:v>piljard, diskgolf, petank</c:v>
                </c:pt>
                <c:pt idx="16">
                  <c:v>töö = põhitöö</c:v>
                </c:pt>
                <c:pt idx="17">
                  <c:v>Ei ole/ ei oska öelda/ ei taha öelda</c:v>
                </c:pt>
              </c:strCache>
            </c:strRef>
          </c:cat>
          <c:val>
            <c:numRef>
              <c:f>Sheet1!$B$2:$B$19</c:f>
              <c:numCache>
                <c:formatCode>0.00%</c:formatCode>
                <c:ptCount val="18"/>
                <c:pt idx="0">
                  <c:v>0.192</c:v>
                </c:pt>
                <c:pt idx="1">
                  <c:v>0.105</c:v>
                </c:pt>
                <c:pt idx="2">
                  <c:v>6.5000000000000002E-2</c:v>
                </c:pt>
                <c:pt idx="3">
                  <c:v>0.13400000000000001</c:v>
                </c:pt>
                <c:pt idx="4">
                  <c:v>4.3999999999999997E-2</c:v>
                </c:pt>
                <c:pt idx="5">
                  <c:v>0.06</c:v>
                </c:pt>
                <c:pt idx="6">
                  <c:v>8.5000000000000006E-2</c:v>
                </c:pt>
                <c:pt idx="7">
                  <c:v>2.5000000000000001E-2</c:v>
                </c:pt>
                <c:pt idx="8">
                  <c:v>3.7999999999999999E-2</c:v>
                </c:pt>
                <c:pt idx="9">
                  <c:v>3.1E-2</c:v>
                </c:pt>
                <c:pt idx="10">
                  <c:v>1.4E-2</c:v>
                </c:pt>
                <c:pt idx="11">
                  <c:v>1.4999999999999999E-2</c:v>
                </c:pt>
                <c:pt idx="12">
                  <c:v>2.4E-2</c:v>
                </c:pt>
                <c:pt idx="13">
                  <c:v>1.2999999999999999E-2</c:v>
                </c:pt>
                <c:pt idx="14">
                  <c:v>1.7000000000000001E-2</c:v>
                </c:pt>
                <c:pt idx="15">
                  <c:v>6.0000000000000001E-3</c:v>
                </c:pt>
                <c:pt idx="16">
                  <c:v>2E-3</c:v>
                </c:pt>
                <c:pt idx="17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lugemine, ristsõnad, muusika kuulamine, lauamängud, joonistamine, male</c:v>
                </c:pt>
                <c:pt idx="1">
                  <c:v>käsitöö (istudes), kollektsioneerimine, fotograafia, akvaristika, filateelia</c:v>
                </c:pt>
                <c:pt idx="2">
                  <c:v>TV, sotsiaalmeedia, mängud  = ekraani ees</c:v>
                </c:pt>
                <c:pt idx="3">
                  <c:v>meisterdamine (autod, puutöö jms), kodu- aja korrastus, aiandus</c:v>
                </c:pt>
                <c:pt idx="4">
                  <c:v>loominguline tegevus, pillimäng, õppimine</c:v>
                </c:pt>
                <c:pt idx="5">
                  <c:v>matkamine, kalal käimne,metsas käimne, marjul seenel  = nädalavahetyused/vaba päev</c:v>
                </c:pt>
                <c:pt idx="6">
                  <c:v>kõndimine, jalutamine, käimine, kepikõnd = igapäevane</c:v>
                </c:pt>
                <c:pt idx="7">
                  <c:v>teater, kontsert, klubis käimine vms väljaskäimine koorilaul, shopping, linnas käimine, kino, saun</c:v>
                </c:pt>
                <c:pt idx="8">
                  <c:v>ujumine, laskmine vms ( ka suusatamine, rulluisutamine, pallimängud,lukumaadlus, airsoft)</c:v>
                </c:pt>
                <c:pt idx="9">
                  <c:v>võimlemine, spordiga tegelemine, jooga (sh jõusaal, maadlus, poks jm saalialad)</c:v>
                </c:pt>
                <c:pt idx="10">
                  <c:v>kokandus, alkohol, maitsmine, restoran</c:v>
                </c:pt>
                <c:pt idx="11">
                  <c:v>tantsimine, rahvatants = organiseeritud</c:v>
                </c:pt>
                <c:pt idx="12">
                  <c:v>reisimine, turism, auto, tsikliga sõitmine</c:v>
                </c:pt>
                <c:pt idx="13">
                  <c:v>jalgrattasõit</c:v>
                </c:pt>
                <c:pt idx="14">
                  <c:v>suhtlemine, jutuajamine, lastega tegelemine</c:v>
                </c:pt>
                <c:pt idx="15">
                  <c:v>piljard, diskgolf, petank</c:v>
                </c:pt>
                <c:pt idx="16">
                  <c:v>töö = põhitöö</c:v>
                </c:pt>
                <c:pt idx="17">
                  <c:v>Ei ole/ ei oska öelda/ ei taha öelda</c:v>
                </c:pt>
              </c:strCache>
            </c:strRef>
          </c:cat>
          <c:val>
            <c:numRef>
              <c:f>Sheet1!$C$2:$C$19</c:f>
              <c:numCache>
                <c:formatCode>0.00%</c:formatCode>
                <c:ptCount val="18"/>
                <c:pt idx="0">
                  <c:v>0.29199999999999998</c:v>
                </c:pt>
                <c:pt idx="1">
                  <c:v>0.114</c:v>
                </c:pt>
                <c:pt idx="2">
                  <c:v>0.108</c:v>
                </c:pt>
                <c:pt idx="3">
                  <c:v>6.6000000000000003E-2</c:v>
                </c:pt>
                <c:pt idx="4">
                  <c:v>6.4000000000000001E-2</c:v>
                </c:pt>
                <c:pt idx="5">
                  <c:v>6.0999999999999999E-2</c:v>
                </c:pt>
                <c:pt idx="6">
                  <c:v>5.0999999999999997E-2</c:v>
                </c:pt>
                <c:pt idx="7">
                  <c:v>3.3000000000000002E-2</c:v>
                </c:pt>
                <c:pt idx="8">
                  <c:v>2.8000000000000001E-2</c:v>
                </c:pt>
                <c:pt idx="9">
                  <c:v>2.4E-2</c:v>
                </c:pt>
                <c:pt idx="10">
                  <c:v>2.1999999999999999E-2</c:v>
                </c:pt>
                <c:pt idx="11">
                  <c:v>1.7000000000000001E-2</c:v>
                </c:pt>
                <c:pt idx="12">
                  <c:v>1.2999999999999999E-2</c:v>
                </c:pt>
                <c:pt idx="13">
                  <c:v>1.0999999999999999E-2</c:v>
                </c:pt>
                <c:pt idx="14">
                  <c:v>8.9999999999999993E-3</c:v>
                </c:pt>
                <c:pt idx="15">
                  <c:v>8.9999999999999993E-3</c:v>
                </c:pt>
                <c:pt idx="16">
                  <c:v>2E-3</c:v>
                </c:pt>
                <c:pt idx="17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 töös/õppetöös on vaja pidevalt tugevat füüsilist pingutust</c:v>
                </c:pt>
                <c:pt idx="1">
                  <c:v>Pean oma igapäevatöös/õppetöös palju kõndima</c:v>
                </c:pt>
                <c:pt idx="2">
                  <c:v>Pean sageli tõstma raskeid esemeid</c:v>
                </c:pt>
                <c:pt idx="3">
                  <c:v>Pean sageli kandma kergemaid esemeid ühest kohast teise</c:v>
                </c:pt>
                <c:pt idx="4">
                  <c:v>Pean tööl/koolis olles suurema osa päevast seisma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1</c:v>
                </c:pt>
                <c:pt idx="1">
                  <c:v>0.69699999999999995</c:v>
                </c:pt>
                <c:pt idx="2">
                  <c:v>0.67400000000000004</c:v>
                </c:pt>
                <c:pt idx="3">
                  <c:v>0.63800000000000001</c:v>
                </c:pt>
                <c:pt idx="4">
                  <c:v>0.51100000000000001</c:v>
                </c:pt>
                <c:pt idx="5">
                  <c:v>0.35099999999999998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 töös/õppetöös on vaja pidevalt tugevat füüsilist pingutust</c:v>
                </c:pt>
                <c:pt idx="1">
                  <c:v>Pean oma igapäevatöös/õppetöös palju kõndima</c:v>
                </c:pt>
                <c:pt idx="2">
                  <c:v>Pean sageli tõstma raskeid esemeid</c:v>
                </c:pt>
                <c:pt idx="3">
                  <c:v>Pean sageli kandma kergemaid esemeid ühest kohast teise</c:v>
                </c:pt>
                <c:pt idx="4">
                  <c:v>Pean tööl/koolis olles suurema osa päevast seisma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</c:v>
                </c:pt>
                <c:pt idx="1">
                  <c:v>0.85399999999999998</c:v>
                </c:pt>
                <c:pt idx="2">
                  <c:v>0.14699999999999999</c:v>
                </c:pt>
                <c:pt idx="3">
                  <c:v>0.47599999999999998</c:v>
                </c:pt>
                <c:pt idx="4">
                  <c:v>0</c:v>
                </c:pt>
                <c:pt idx="5">
                  <c:v>0.126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 töös/õppetöös on vaja pidevalt tugevat füüsilist pingutust</c:v>
                </c:pt>
                <c:pt idx="1">
                  <c:v>Pean oma igapäevatöös/õppetöös palju kõndima</c:v>
                </c:pt>
                <c:pt idx="2">
                  <c:v>Pean sageli tõstma raskeid esemeid</c:v>
                </c:pt>
                <c:pt idx="3">
                  <c:v>Pean sageli kandma kergemaid esemeid ühest kohast teise</c:v>
                </c:pt>
                <c:pt idx="4">
                  <c:v>Pean tööl/koolis olles suurema osa päevast seisma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</c:v>
                </c:pt>
                <c:pt idx="1">
                  <c:v>0.64100000000000001</c:v>
                </c:pt>
                <c:pt idx="2">
                  <c:v>0.255</c:v>
                </c:pt>
                <c:pt idx="3">
                  <c:v>0.47799999999999998</c:v>
                </c:pt>
                <c:pt idx="4">
                  <c:v>0.98499999999999999</c:v>
                </c:pt>
                <c:pt idx="5">
                  <c:v>9.9000000000000005E-2</c:v>
                </c:pt>
                <c:pt idx="6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 töös/õppetöös on vaja pidevalt tugevat füüsilist pingutust</c:v>
                </c:pt>
                <c:pt idx="1">
                  <c:v>Pean oma igapäevatöös/õppetöös palju kõndima</c:v>
                </c:pt>
                <c:pt idx="2">
                  <c:v>Pean sageli tõstma raskeid esemeid</c:v>
                </c:pt>
                <c:pt idx="3">
                  <c:v>Pean sageli kandma kergemaid esemeid ühest kohast teise</c:v>
                </c:pt>
                <c:pt idx="4">
                  <c:v>Pean tööl/koolis olles suurema osa päevast seisma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Sheet1!$E$2:$E$8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0.23400000000000001</c:v>
                </c:pt>
                <c:pt idx="3">
                  <c:v>0.82899999999999996</c:v>
                </c:pt>
                <c:pt idx="4">
                  <c:v>0</c:v>
                </c:pt>
                <c:pt idx="5">
                  <c:v>0.17599999999999999</c:v>
                </c:pt>
                <c:pt idx="6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1-49DD-8FAB-D5C019C03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60% 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7268943284263382"/>
          <c:y val="0.149937243135844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käsitöö (istudes), kollektsioneerimine, fotograafia, akvaristika, filateelia</c:v>
                </c:pt>
                <c:pt idx="3">
                  <c:v>loominguline tegevus, pillimäng, õppimine</c:v>
                </c:pt>
                <c:pt idx="4">
                  <c:v>meisterdamine (autod, puutöö jms), kodu- aja korrastus, aiandus</c:v>
                </c:pt>
                <c:pt idx="5">
                  <c:v>kõndimine, jalutamine, käimine, kepikõnd = igapäevane</c:v>
                </c:pt>
                <c:pt idx="6">
                  <c:v>teater, kontsert, klubis käimine vms väljaskäimine koorilaul, shopping, linnas käimine, kino, saun</c:v>
                </c:pt>
                <c:pt idx="7">
                  <c:v>kokandus, alkohol, maitsmine, restoran</c:v>
                </c:pt>
                <c:pt idx="8">
                  <c:v>suhtlemine, jutuajamine, lastega tegelemine</c:v>
                </c:pt>
                <c:pt idx="9">
                  <c:v>matkamine, kalal käimne,metsas käimne, marjul seenel  = nädalavahetyused/vaba päev</c:v>
                </c:pt>
                <c:pt idx="10">
                  <c:v>ujumine, laskmine vms ( ka suusatamine, rulluisutamine, pallimängud,lukumaadlus, airsoft)</c:v>
                </c:pt>
                <c:pt idx="11">
                  <c:v>reisimine, turism, auto, tsikliga sõitmine</c:v>
                </c:pt>
                <c:pt idx="12">
                  <c:v>jalgrattasõit</c:v>
                </c:pt>
                <c:pt idx="13">
                  <c:v>võimlemine, spordiga tegelemine, jooga (sh jõusaal, maadlus, poks jm saalialad)</c:v>
                </c:pt>
                <c:pt idx="14">
                  <c:v>jooks</c:v>
                </c:pt>
                <c:pt idx="15">
                  <c:v>puhkamine, magamine</c:v>
                </c:pt>
                <c:pt idx="16">
                  <c:v>tantsimine, rahvatants = organiseeritud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0.183</c:v>
                </c:pt>
                <c:pt idx="1">
                  <c:v>0.11</c:v>
                </c:pt>
                <c:pt idx="2">
                  <c:v>0.108</c:v>
                </c:pt>
                <c:pt idx="3">
                  <c:v>5.6000000000000001E-2</c:v>
                </c:pt>
                <c:pt idx="4">
                  <c:v>0.123</c:v>
                </c:pt>
                <c:pt idx="5">
                  <c:v>7.3999999999999996E-2</c:v>
                </c:pt>
                <c:pt idx="6">
                  <c:v>6.5000000000000002E-2</c:v>
                </c:pt>
                <c:pt idx="7">
                  <c:v>0.04</c:v>
                </c:pt>
                <c:pt idx="8">
                  <c:v>2.4E-2</c:v>
                </c:pt>
                <c:pt idx="9">
                  <c:v>4.9000000000000002E-2</c:v>
                </c:pt>
                <c:pt idx="10">
                  <c:v>5.8000000000000003E-2</c:v>
                </c:pt>
                <c:pt idx="11">
                  <c:v>2.5000000000000001E-2</c:v>
                </c:pt>
                <c:pt idx="12">
                  <c:v>2.7E-2</c:v>
                </c:pt>
                <c:pt idx="13">
                  <c:v>3.5999999999999997E-2</c:v>
                </c:pt>
                <c:pt idx="14">
                  <c:v>1.0999999999999999E-2</c:v>
                </c:pt>
                <c:pt idx="1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käsitöö (istudes), kollektsioneerimine, fotograafia, akvaristika, filateelia</c:v>
                </c:pt>
                <c:pt idx="3">
                  <c:v>loominguline tegevus, pillimäng, õppimine</c:v>
                </c:pt>
                <c:pt idx="4">
                  <c:v>meisterdamine (autod, puutöö jms), kodu- aja korrastus, aiandus</c:v>
                </c:pt>
                <c:pt idx="5">
                  <c:v>kõndimine, jalutamine, käimine, kepikõnd = igapäevane</c:v>
                </c:pt>
                <c:pt idx="6">
                  <c:v>teater, kontsert, klubis käimine vms väljaskäimine koorilaul, shopping, linnas käimine, kino, saun</c:v>
                </c:pt>
                <c:pt idx="7">
                  <c:v>kokandus, alkohol, maitsmine, restoran</c:v>
                </c:pt>
                <c:pt idx="8">
                  <c:v>suhtlemine, jutuajamine, lastega tegelemine</c:v>
                </c:pt>
                <c:pt idx="9">
                  <c:v>matkamine, kalal käimne,metsas käimne, marjul seenel  = nädalavahetyused/vaba päev</c:v>
                </c:pt>
                <c:pt idx="10">
                  <c:v>ujumine, laskmine vms ( ka suusatamine, rulluisutamine, pallimängud,lukumaadlus, airsoft)</c:v>
                </c:pt>
                <c:pt idx="11">
                  <c:v>reisimine, turism, auto, tsikliga sõitmine</c:v>
                </c:pt>
                <c:pt idx="12">
                  <c:v>jalgrattasõit</c:v>
                </c:pt>
                <c:pt idx="13">
                  <c:v>võimlemine, spordiga tegelemine, jooga (sh jõusaal, maadlus, poks jm saalialad)</c:v>
                </c:pt>
                <c:pt idx="14">
                  <c:v>jooks</c:v>
                </c:pt>
                <c:pt idx="15">
                  <c:v>puhkamine, magamine</c:v>
                </c:pt>
                <c:pt idx="16">
                  <c:v>tantsimine, rahvatants = organiseeritud</c:v>
                </c:pt>
              </c:strCache>
            </c:str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0.23699999999999999</c:v>
                </c:pt>
                <c:pt idx="1">
                  <c:v>0.20300000000000001</c:v>
                </c:pt>
                <c:pt idx="2">
                  <c:v>0.13600000000000001</c:v>
                </c:pt>
                <c:pt idx="3">
                  <c:v>8.4000000000000005E-2</c:v>
                </c:pt>
                <c:pt idx="4">
                  <c:v>6.7000000000000004E-2</c:v>
                </c:pt>
                <c:pt idx="5">
                  <c:v>4.7E-2</c:v>
                </c:pt>
                <c:pt idx="6">
                  <c:v>4.4999999999999998E-2</c:v>
                </c:pt>
                <c:pt idx="7">
                  <c:v>3.3000000000000002E-2</c:v>
                </c:pt>
                <c:pt idx="8">
                  <c:v>3.1E-2</c:v>
                </c:pt>
                <c:pt idx="9">
                  <c:v>3.1E-2</c:v>
                </c:pt>
                <c:pt idx="10">
                  <c:v>2.5000000000000001E-2</c:v>
                </c:pt>
                <c:pt idx="11">
                  <c:v>1.9E-2</c:v>
                </c:pt>
                <c:pt idx="12">
                  <c:v>1.7000000000000001E-2</c:v>
                </c:pt>
                <c:pt idx="13">
                  <c:v>1.0999999999999999E-2</c:v>
                </c:pt>
                <c:pt idx="14">
                  <c:v>6.0000000000000001E-3</c:v>
                </c:pt>
                <c:pt idx="15">
                  <c:v>3.0000000000000001E-3</c:v>
                </c:pt>
                <c:pt idx="1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36% 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7268943284263382"/>
          <c:y val="0.149937243135844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meisterdamine (autod, puutöö jms), kodu- aja korrastus, aiandus</c:v>
                </c:pt>
                <c:pt idx="3">
                  <c:v>käsitöö (istudes), kollektsioneerimine, fotograafia, akvaristika, filateelia</c:v>
                </c:pt>
                <c:pt idx="4">
                  <c:v>kokandus, alkohol, maitsmine, restoran</c:v>
                </c:pt>
                <c:pt idx="5">
                  <c:v>kõndimine, jalutamine, käimine, kepikõnd = igapäevane</c:v>
                </c:pt>
                <c:pt idx="6">
                  <c:v>loominguline tegevus, pillimäng, õppimine</c:v>
                </c:pt>
                <c:pt idx="7">
                  <c:v>teater, kontsert, klubis käimine vms väljaskäimine koorilaul, shopping, linnas käimine, kino, saun</c:v>
                </c:pt>
                <c:pt idx="8">
                  <c:v>matkamine, kalal käimne,metsas käimne, marjul seenel  = nädalavahetyused/vaba päev</c:v>
                </c:pt>
                <c:pt idx="9">
                  <c:v>suhtlemine, jutuajamine, lastega tegelemine</c:v>
                </c:pt>
                <c:pt idx="10">
                  <c:v>jalgrattasõit</c:v>
                </c:pt>
                <c:pt idx="11">
                  <c:v>võimlemine, spordiga tegelemine, jooga (sh jõusaal, maadlus, poks jm saalialad)</c:v>
                </c:pt>
                <c:pt idx="12">
                  <c:v>ujumine, laskmine vms ( ka suusatamine, rulluisutamine, pallimängud,lukumaadlus, airsoft)</c:v>
                </c:pt>
                <c:pt idx="13">
                  <c:v>reisimine, turism, auto, tsikliga sõitmine</c:v>
                </c:pt>
                <c:pt idx="14">
                  <c:v>jooks</c:v>
                </c:pt>
                <c:pt idx="15">
                  <c:v>loomadega tegelemine, treenimine jms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0.158</c:v>
                </c:pt>
                <c:pt idx="1">
                  <c:v>0.112</c:v>
                </c:pt>
                <c:pt idx="2">
                  <c:v>0.11799999999999999</c:v>
                </c:pt>
                <c:pt idx="3">
                  <c:v>0.115</c:v>
                </c:pt>
                <c:pt idx="4">
                  <c:v>4.7E-2</c:v>
                </c:pt>
                <c:pt idx="5">
                  <c:v>8.1000000000000003E-2</c:v>
                </c:pt>
                <c:pt idx="6">
                  <c:v>0.05</c:v>
                </c:pt>
                <c:pt idx="7">
                  <c:v>0.05</c:v>
                </c:pt>
                <c:pt idx="8">
                  <c:v>4.7E-2</c:v>
                </c:pt>
                <c:pt idx="9">
                  <c:v>0.05</c:v>
                </c:pt>
                <c:pt idx="10">
                  <c:v>1.2E-2</c:v>
                </c:pt>
                <c:pt idx="11">
                  <c:v>4.7E-2</c:v>
                </c:pt>
                <c:pt idx="12">
                  <c:v>4.2999999999999997E-2</c:v>
                </c:pt>
                <c:pt idx="13">
                  <c:v>3.6999999999999998E-2</c:v>
                </c:pt>
                <c:pt idx="14">
                  <c:v>1.6E-2</c:v>
                </c:pt>
                <c:pt idx="15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meisterdamine (autod, puutöö jms), kodu- aja korrastus, aiandus</c:v>
                </c:pt>
                <c:pt idx="3">
                  <c:v>käsitöö (istudes), kollektsioneerimine, fotograafia, akvaristika, filateelia</c:v>
                </c:pt>
                <c:pt idx="4">
                  <c:v>kokandus, alkohol, maitsmine, restoran</c:v>
                </c:pt>
                <c:pt idx="5">
                  <c:v>kõndimine, jalutamine, käimine, kepikõnd = igapäevane</c:v>
                </c:pt>
                <c:pt idx="6">
                  <c:v>loominguline tegevus, pillimäng, õppimine</c:v>
                </c:pt>
                <c:pt idx="7">
                  <c:v>teater, kontsert, klubis käimine vms väljaskäimine koorilaul, shopping, linnas käimine, kino, saun</c:v>
                </c:pt>
                <c:pt idx="8">
                  <c:v>matkamine, kalal käimne,metsas käimne, marjul seenel  = nädalavahetyused/vaba päev</c:v>
                </c:pt>
                <c:pt idx="9">
                  <c:v>suhtlemine, jutuajamine, lastega tegelemine</c:v>
                </c:pt>
                <c:pt idx="10">
                  <c:v>jalgrattasõit</c:v>
                </c:pt>
                <c:pt idx="11">
                  <c:v>võimlemine, spordiga tegelemine, jooga (sh jõusaal, maadlus, poks jm saalialad)</c:v>
                </c:pt>
                <c:pt idx="12">
                  <c:v>ujumine, laskmine vms ( ka suusatamine, rulluisutamine, pallimängud,lukumaadlus, airsoft)</c:v>
                </c:pt>
                <c:pt idx="13">
                  <c:v>reisimine, turism, auto, tsikliga sõitmine</c:v>
                </c:pt>
                <c:pt idx="14">
                  <c:v>jooks</c:v>
                </c:pt>
                <c:pt idx="15">
                  <c:v>loomadega tegelemine, treenimine jms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0">
                  <c:v>0.222</c:v>
                </c:pt>
                <c:pt idx="1">
                  <c:v>0.188</c:v>
                </c:pt>
                <c:pt idx="2">
                  <c:v>0.128</c:v>
                </c:pt>
                <c:pt idx="3">
                  <c:v>8.1000000000000003E-2</c:v>
                </c:pt>
                <c:pt idx="4">
                  <c:v>6.4000000000000001E-2</c:v>
                </c:pt>
                <c:pt idx="5">
                  <c:v>6.4000000000000001E-2</c:v>
                </c:pt>
                <c:pt idx="6">
                  <c:v>5.0999999999999997E-2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0.03</c:v>
                </c:pt>
                <c:pt idx="10">
                  <c:v>1.7000000000000001E-2</c:v>
                </c:pt>
                <c:pt idx="11">
                  <c:v>1.2999999999999999E-2</c:v>
                </c:pt>
                <c:pt idx="12">
                  <c:v>1.2999999999999999E-2</c:v>
                </c:pt>
                <c:pt idx="13">
                  <c:v>1.2999999999999999E-2</c:v>
                </c:pt>
                <c:pt idx="14">
                  <c:v>8.9999999999999993E-3</c:v>
                </c:pt>
                <c:pt idx="1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jalutamas käia</c:v>
                </c:pt>
                <c:pt idx="1">
                  <c:v>Mulle meeldib internetist põnevat informatsiooni otsida</c:v>
                </c:pt>
                <c:pt idx="2">
                  <c:v>Puhkuse ajal püüan palju aktiivselt liikuda</c:v>
                </c:pt>
                <c:pt idx="3">
                  <c:v>Oma hobidega tegeledes istun enamasti laua taga</c:v>
                </c:pt>
                <c:pt idx="4">
                  <c:v>Mulle meeldib argipäeva õhtuti varajasi seriaale vaadata</c:v>
                </c:pt>
                <c:pt idx="5">
                  <c:v>Käime aasta ringi nädalavahetustel perega pikemalt väljas</c:v>
                </c:pt>
                <c:pt idx="6">
                  <c:v>Mängin iga päev virtuaalseid mänge arvuti, nutitelefoni või mängukonsooliga (nt Playstation, Xbox)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0.73499999999999999</c:v>
                </c:pt>
                <c:pt idx="1">
                  <c:v>0.51200000000000001</c:v>
                </c:pt>
                <c:pt idx="2">
                  <c:v>0.56000000000000005</c:v>
                </c:pt>
                <c:pt idx="3">
                  <c:v>0.312</c:v>
                </c:pt>
                <c:pt idx="4">
                  <c:v>0.26200000000000001</c:v>
                </c:pt>
                <c:pt idx="5">
                  <c:v>0.32400000000000001</c:v>
                </c:pt>
                <c:pt idx="6">
                  <c:v>9.9000000000000005E-2</c:v>
                </c:pt>
                <c:pt idx="7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jalutamas käia</c:v>
                </c:pt>
                <c:pt idx="1">
                  <c:v>Mulle meeldib internetist põnevat informatsiooni otsida</c:v>
                </c:pt>
                <c:pt idx="2">
                  <c:v>Puhkuse ajal püüan palju aktiivselt liikuda</c:v>
                </c:pt>
                <c:pt idx="3">
                  <c:v>Oma hobidega tegeledes istun enamasti laua taga</c:v>
                </c:pt>
                <c:pt idx="4">
                  <c:v>Mulle meeldib argipäeva õhtuti varajasi seriaale vaadata</c:v>
                </c:pt>
                <c:pt idx="5">
                  <c:v>Käime aasta ringi nädalavahetustel perega pikemalt väljas</c:v>
                </c:pt>
                <c:pt idx="6">
                  <c:v>Mängin iga päev virtuaalseid mänge arvuti, nutitelefoni või mängukonsooliga (nt Playstation, Xbox)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0.64200000000000002</c:v>
                </c:pt>
                <c:pt idx="1">
                  <c:v>0.627</c:v>
                </c:pt>
                <c:pt idx="2">
                  <c:v>0.46400000000000002</c:v>
                </c:pt>
                <c:pt idx="3">
                  <c:v>0.46200000000000002</c:v>
                </c:pt>
                <c:pt idx="4">
                  <c:v>0.33800000000000002</c:v>
                </c:pt>
                <c:pt idx="5">
                  <c:v>0.22500000000000001</c:v>
                </c:pt>
                <c:pt idx="6">
                  <c:v>0.187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 on alati nutiseade käepärast</c:v>
                </c:pt>
                <c:pt idx="1">
                  <c:v>Vaatan televiisorit/veebisaateid mitu tundi õhtu jooksul</c:v>
                </c:pt>
                <c:pt idx="2">
                  <c:v>Enamasti söön õhtusöögi televiisorit/veebisaateid vaadates</c:v>
                </c:pt>
                <c:pt idx="3">
                  <c:v>Otsin internetist ennekõike oma hobidega seotud infot</c:v>
                </c:pt>
                <c:pt idx="4">
                  <c:v>Mulle meeldib vaadata spordiuudiseid ja -saateid</c:v>
                </c:pt>
                <c:pt idx="5">
                  <c:v>Televiisorist/veebist tuleb kogu õhtu läbi põnevaid saateid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0.65900000000000003</c:v>
                </c:pt>
                <c:pt idx="1">
                  <c:v>0.38200000000000001</c:v>
                </c:pt>
                <c:pt idx="2">
                  <c:v>0.313</c:v>
                </c:pt>
                <c:pt idx="3">
                  <c:v>0.41699999999999998</c:v>
                </c:pt>
                <c:pt idx="4">
                  <c:v>0.30299999999999999</c:v>
                </c:pt>
                <c:pt idx="5">
                  <c:v>0.182</c:v>
                </c:pt>
                <c:pt idx="6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 on alati nutiseade käepärast</c:v>
                </c:pt>
                <c:pt idx="1">
                  <c:v>Vaatan televiisorit/veebisaateid mitu tundi õhtu jooksul</c:v>
                </c:pt>
                <c:pt idx="2">
                  <c:v>Enamasti söön õhtusöögi televiisorit/veebisaateid vaadates</c:v>
                </c:pt>
                <c:pt idx="3">
                  <c:v>Otsin internetist ennekõike oma hobidega seotud infot</c:v>
                </c:pt>
                <c:pt idx="4">
                  <c:v>Mulle meeldib vaadata spordiuudiseid ja -saateid</c:v>
                </c:pt>
                <c:pt idx="5">
                  <c:v>Televiisorist/veebist tuleb kogu õhtu läbi põnevaid saateid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0.68400000000000005</c:v>
                </c:pt>
                <c:pt idx="1">
                  <c:v>0.54500000000000004</c:v>
                </c:pt>
                <c:pt idx="2">
                  <c:v>0.45</c:v>
                </c:pt>
                <c:pt idx="3">
                  <c:v>0.39100000000000001</c:v>
                </c:pt>
                <c:pt idx="4">
                  <c:v>0.255</c:v>
                </c:pt>
                <c:pt idx="5">
                  <c:v>0.22600000000000001</c:v>
                </c:pt>
                <c:pt idx="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Facebook</c:v>
                </c:pt>
                <c:pt idx="1">
                  <c:v>Messenger</c:v>
                </c:pt>
                <c:pt idx="2">
                  <c:v>Instagram</c:v>
                </c:pt>
                <c:pt idx="3">
                  <c:v>WhatsApp</c:v>
                </c:pt>
                <c:pt idx="4">
                  <c:v>TikTok</c:v>
                </c:pt>
                <c:pt idx="5">
                  <c:v>VKontakte</c:v>
                </c:pt>
                <c:pt idx="6">
                  <c:v>Twitter</c:v>
                </c:pt>
                <c:pt idx="7">
                  <c:v>Odnoklasniki</c:v>
                </c:pt>
                <c:pt idx="8">
                  <c:v>Muu sotsiaalmeediakeskkond.</c:v>
                </c:pt>
                <c:pt idx="9">
                  <c:v>Pole kontot üheski sotsiaalmeediakeskkonnas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0.88500000000000001</c:v>
                </c:pt>
                <c:pt idx="1">
                  <c:v>0.61299999999999999</c:v>
                </c:pt>
                <c:pt idx="2">
                  <c:v>0.41399999999999998</c:v>
                </c:pt>
                <c:pt idx="3">
                  <c:v>0.34399999999999997</c:v>
                </c:pt>
                <c:pt idx="4">
                  <c:v>0.125</c:v>
                </c:pt>
                <c:pt idx="5">
                  <c:v>0.115</c:v>
                </c:pt>
                <c:pt idx="6">
                  <c:v>7.2999999999999995E-2</c:v>
                </c:pt>
                <c:pt idx="7">
                  <c:v>0.109</c:v>
                </c:pt>
                <c:pt idx="8">
                  <c:v>3.3000000000000002E-2</c:v>
                </c:pt>
                <c:pt idx="9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Facebook</c:v>
                </c:pt>
                <c:pt idx="1">
                  <c:v>Messenger</c:v>
                </c:pt>
                <c:pt idx="2">
                  <c:v>Instagram</c:v>
                </c:pt>
                <c:pt idx="3">
                  <c:v>WhatsApp</c:v>
                </c:pt>
                <c:pt idx="4">
                  <c:v>TikTok</c:v>
                </c:pt>
                <c:pt idx="5">
                  <c:v>VKontakte</c:v>
                </c:pt>
                <c:pt idx="6">
                  <c:v>Twitter</c:v>
                </c:pt>
                <c:pt idx="7">
                  <c:v>Odnoklasniki</c:v>
                </c:pt>
                <c:pt idx="8">
                  <c:v>Muu sotsiaalmeediakeskkond.</c:v>
                </c:pt>
                <c:pt idx="9">
                  <c:v>Pole kontot üheski sotsiaalmeediakeskkonnas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0.88100000000000001</c:v>
                </c:pt>
                <c:pt idx="1">
                  <c:v>0.65400000000000003</c:v>
                </c:pt>
                <c:pt idx="2">
                  <c:v>0.47299999999999998</c:v>
                </c:pt>
                <c:pt idx="3">
                  <c:v>0.38</c:v>
                </c:pt>
                <c:pt idx="4">
                  <c:v>0.151</c:v>
                </c:pt>
                <c:pt idx="5">
                  <c:v>0.13200000000000001</c:v>
                </c:pt>
                <c:pt idx="6">
                  <c:v>0.129</c:v>
                </c:pt>
                <c:pt idx="7">
                  <c:v>7.9000000000000001E-2</c:v>
                </c:pt>
                <c:pt idx="8">
                  <c:v>6.7000000000000004E-2</c:v>
                </c:pt>
                <c:pt idx="9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Kasutan sotsiaalmeediat mitu korda päevas</c:v>
                </c:pt>
                <c:pt idx="1">
                  <c:v>Mulle meeldib sotsiaalmeedias postitustele tagasisidet anda (laigin või kommenteerin neid)</c:v>
                </c:pt>
                <c:pt idx="2">
                  <c:v>Mulle meeldib sotsiaalmeedias huvitavaid postitusi jagada (neid sheerida)</c:v>
                </c:pt>
                <c:pt idx="3">
                  <c:v>Mulle meeldib postitada sotsiaalmeediasse pilte ja infot oma igapäevaelust</c:v>
                </c:pt>
                <c:pt idx="4">
                  <c:v>Mulle meeldib jagada sotsiaalmeedias sõpradega oma treeninguinfot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0.90700000000000003</c:v>
                </c:pt>
                <c:pt idx="1">
                  <c:v>0.24199999999999999</c:v>
                </c:pt>
                <c:pt idx="2">
                  <c:v>0.23300000000000001</c:v>
                </c:pt>
                <c:pt idx="3">
                  <c:v>0.104</c:v>
                </c:pt>
                <c:pt idx="4">
                  <c:v>8.6999999999999994E-2</c:v>
                </c:pt>
                <c:pt idx="5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Kasutan sotsiaalmeediat mitu korda päevas</c:v>
                </c:pt>
                <c:pt idx="1">
                  <c:v>Mulle meeldib sotsiaalmeedias postitustele tagasisidet anda (laigin või kommenteerin neid)</c:v>
                </c:pt>
                <c:pt idx="2">
                  <c:v>Mulle meeldib sotsiaalmeedias huvitavaid postitusi jagada (neid sheerida)</c:v>
                </c:pt>
                <c:pt idx="3">
                  <c:v>Mulle meeldib postitada sotsiaalmeediasse pilte ja infot oma igapäevaelust</c:v>
                </c:pt>
                <c:pt idx="4">
                  <c:v>Mulle meeldib jagada sotsiaalmeedias sõpradega oma treeninguinfot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0.94299999999999995</c:v>
                </c:pt>
                <c:pt idx="1">
                  <c:v>0.28199999999999997</c:v>
                </c:pt>
                <c:pt idx="2">
                  <c:v>0.219</c:v>
                </c:pt>
                <c:pt idx="3">
                  <c:v>0.11700000000000001</c:v>
                </c:pt>
                <c:pt idx="4">
                  <c:v>7.5999999999999998E-2</c:v>
                </c:pt>
                <c:pt idx="5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Kodused = 28,5%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535423561185287"/>
          <c:y val="0.15710784299886907"/>
          <c:w val="0.69478422534139761"/>
          <c:h val="0.82668867156262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0.69899999999999995</c:v>
                </c:pt>
                <c:pt idx="2">
                  <c:v>0.30099999999999999</c:v>
                </c:pt>
                <c:pt idx="4">
                  <c:v>0.56399999999999995</c:v>
                </c:pt>
                <c:pt idx="5">
                  <c:v>0.436</c:v>
                </c:pt>
                <c:pt idx="7">
                  <c:v>0.69499999999999995</c:v>
                </c:pt>
                <c:pt idx="8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0.69</c:v>
                </c:pt>
                <c:pt idx="2">
                  <c:v>0.31</c:v>
                </c:pt>
                <c:pt idx="4">
                  <c:v>0.56699999999999995</c:v>
                </c:pt>
                <c:pt idx="5">
                  <c:v>0.433</c:v>
                </c:pt>
                <c:pt idx="7">
                  <c:v>0.70899999999999996</c:v>
                </c:pt>
                <c:pt idx="8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1499844825207692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Töötavad = 70,2%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535423561185287"/>
          <c:y val="0.15710784299886907"/>
          <c:w val="0.69478422534139761"/>
          <c:h val="0.82668867156262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0.70699999999999996</c:v>
                </c:pt>
                <c:pt idx="2">
                  <c:v>0.29299999999999998</c:v>
                </c:pt>
                <c:pt idx="4">
                  <c:v>0.52900000000000003</c:v>
                </c:pt>
                <c:pt idx="5">
                  <c:v>0.47099999999999997</c:v>
                </c:pt>
                <c:pt idx="7">
                  <c:v>0.495</c:v>
                </c:pt>
                <c:pt idx="8">
                  <c:v>0.505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0.76200000000000001</c:v>
                </c:pt>
                <c:pt idx="2">
                  <c:v>0.23799999999999999</c:v>
                </c:pt>
                <c:pt idx="4">
                  <c:v>0.60899999999999999</c:v>
                </c:pt>
                <c:pt idx="5">
                  <c:v>0.39100000000000001</c:v>
                </c:pt>
                <c:pt idx="7">
                  <c:v>0.52400000000000002</c:v>
                </c:pt>
                <c:pt idx="8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1499844825207692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1169404386637995"/>
          <c:w val="0.69478422534139761"/>
          <c:h val="0.87210247069511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hobide ja harrastustega seotud füüsilise koormusega?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 hobidega seotud füüsilise koormusega (koondatud)?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2.4E-2</c:v>
                </c:pt>
                <c:pt idx="2">
                  <c:v>2.4E-2</c:v>
                </c:pt>
                <c:pt idx="3">
                  <c:v>5.7000000000000002E-2</c:v>
                </c:pt>
                <c:pt idx="4">
                  <c:v>6.3E-2</c:v>
                </c:pt>
                <c:pt idx="5">
                  <c:v>0.13400000000000001</c:v>
                </c:pt>
                <c:pt idx="6">
                  <c:v>0.1</c:v>
                </c:pt>
                <c:pt idx="7">
                  <c:v>0.13700000000000001</c:v>
                </c:pt>
                <c:pt idx="8">
                  <c:v>0.16900000000000001</c:v>
                </c:pt>
                <c:pt idx="9">
                  <c:v>9.7000000000000003E-2</c:v>
                </c:pt>
                <c:pt idx="10">
                  <c:v>0.19400000000000001</c:v>
                </c:pt>
                <c:pt idx="12">
                  <c:v>0.53900000000000003</c:v>
                </c:pt>
                <c:pt idx="13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hobide ja harrastustega seotud füüsilise koormusega?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 hobidega seotud füüsilise koormusega (koondatud)?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3.5999999999999997E-2</c:v>
                </c:pt>
                <c:pt idx="2">
                  <c:v>3.4000000000000002E-2</c:v>
                </c:pt>
                <c:pt idx="3">
                  <c:v>8.2000000000000003E-2</c:v>
                </c:pt>
                <c:pt idx="4">
                  <c:v>8.2000000000000003E-2</c:v>
                </c:pt>
                <c:pt idx="5">
                  <c:v>0.14799999999999999</c:v>
                </c:pt>
                <c:pt idx="6">
                  <c:v>0.10299999999999999</c:v>
                </c:pt>
                <c:pt idx="7">
                  <c:v>0.11600000000000001</c:v>
                </c:pt>
                <c:pt idx="8">
                  <c:v>0.126</c:v>
                </c:pt>
                <c:pt idx="9">
                  <c:v>0.10299999999999999</c:v>
                </c:pt>
                <c:pt idx="10">
                  <c:v>0.17100000000000001</c:v>
                </c:pt>
                <c:pt idx="12">
                  <c:v>0.6</c:v>
                </c:pt>
                <c:pt idx="1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8.9154458296939257E-3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0.48499999999999999</c:v>
                </c:pt>
                <c:pt idx="2">
                  <c:v>0.51500000000000001</c:v>
                </c:pt>
                <c:pt idx="4">
                  <c:v>7.5999999999999998E-2</c:v>
                </c:pt>
                <c:pt idx="5">
                  <c:v>0.215</c:v>
                </c:pt>
                <c:pt idx="6">
                  <c:v>0.30299999999999999</c:v>
                </c:pt>
                <c:pt idx="7">
                  <c:v>0.26800000000000002</c:v>
                </c:pt>
                <c:pt idx="8">
                  <c:v>0.13700000000000001</c:v>
                </c:pt>
                <c:pt idx="10">
                  <c:v>9.4E-2</c:v>
                </c:pt>
                <c:pt idx="11">
                  <c:v>0.64600000000000002</c:v>
                </c:pt>
                <c:pt idx="12">
                  <c:v>0.25900000000000001</c:v>
                </c:pt>
                <c:pt idx="14">
                  <c:v>0.65300000000000002</c:v>
                </c:pt>
                <c:pt idx="15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0.47799999999999998</c:v>
                </c:pt>
                <c:pt idx="2">
                  <c:v>0.52200000000000002</c:v>
                </c:pt>
                <c:pt idx="4">
                  <c:v>0.128</c:v>
                </c:pt>
                <c:pt idx="5">
                  <c:v>0.17599999999999999</c:v>
                </c:pt>
                <c:pt idx="6">
                  <c:v>0.253</c:v>
                </c:pt>
                <c:pt idx="7">
                  <c:v>0.27200000000000002</c:v>
                </c:pt>
                <c:pt idx="8">
                  <c:v>0.17100000000000001</c:v>
                </c:pt>
                <c:pt idx="10">
                  <c:v>9.6000000000000002E-2</c:v>
                </c:pt>
                <c:pt idx="11">
                  <c:v>0.623</c:v>
                </c:pt>
                <c:pt idx="12">
                  <c:v>0.28100000000000003</c:v>
                </c:pt>
                <c:pt idx="14">
                  <c:v>0.71299999999999997</c:v>
                </c:pt>
                <c:pt idx="15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füüsiliselt väsinuna</c:v>
                </c:pt>
                <c:pt idx="1">
                  <c:v>Suurema osa töö- või õppeajast olen kummargil, kallutatuna või muus sundasendis</c:v>
                </c:pt>
                <c:pt idx="2">
                  <c:v>Töö- või koolipäeva lõpuks tunnen ennast vaimselt väsinuna</c:v>
                </c:pt>
                <c:pt idx="3">
                  <c:v>Suurema osas töö- või õppeajast istun auto/masina roolis</c:v>
                </c:pt>
                <c:pt idx="4">
                  <c:v>Töö juures/koolis kõndimine piirdub koosolekutele/loengutesse minemisega</c:v>
                </c:pt>
                <c:pt idx="5">
                  <c:v>Suurema osa töö- või õppeajast veedan istudes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0.79800000000000004</c:v>
                </c:pt>
                <c:pt idx="1">
                  <c:v>0.501</c:v>
                </c:pt>
                <c:pt idx="2">
                  <c:v>0.47499999999999998</c:v>
                </c:pt>
                <c:pt idx="3">
                  <c:v>0.13100000000000001</c:v>
                </c:pt>
                <c:pt idx="4">
                  <c:v>0.11700000000000001</c:v>
                </c:pt>
                <c:pt idx="5">
                  <c:v>9.9000000000000005E-2</c:v>
                </c:pt>
                <c:pt idx="6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füüsiliselt väsinuna</c:v>
                </c:pt>
                <c:pt idx="1">
                  <c:v>Suurema osa töö- või õppeajast olen kummargil, kallutatuna või muus sundasendis</c:v>
                </c:pt>
                <c:pt idx="2">
                  <c:v>Töö- või koolipäeva lõpuks tunnen ennast vaimselt väsinuna</c:v>
                </c:pt>
                <c:pt idx="3">
                  <c:v>Suurema osas töö- või õppeajast istun auto/masina roolis</c:v>
                </c:pt>
                <c:pt idx="4">
                  <c:v>Töö juures/koolis kõndimine piirdub koosolekutele/loengutesse minemisega</c:v>
                </c:pt>
                <c:pt idx="5">
                  <c:v>Suurema osa töö- või õppeajast veedan istudes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0.433</c:v>
                </c:pt>
                <c:pt idx="1">
                  <c:v>0.188</c:v>
                </c:pt>
                <c:pt idx="2">
                  <c:v>0.52600000000000002</c:v>
                </c:pt>
                <c:pt idx="3">
                  <c:v>0.157</c:v>
                </c:pt>
                <c:pt idx="4">
                  <c:v>0.154</c:v>
                </c:pt>
                <c:pt idx="5">
                  <c:v>0.31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füüsiliselt väsinuna</c:v>
                </c:pt>
                <c:pt idx="1">
                  <c:v>Suurema osa töö- või õppeajast olen kummargil, kallutatuna või muus sundasendis</c:v>
                </c:pt>
                <c:pt idx="2">
                  <c:v>Töö- või koolipäeva lõpuks tunnen ennast vaimselt väsinuna</c:v>
                </c:pt>
                <c:pt idx="3">
                  <c:v>Suurema osas töö- või õppeajast istun auto/masina roolis</c:v>
                </c:pt>
                <c:pt idx="4">
                  <c:v>Töö juures/koolis kõndimine piirdub koosolekutele/loengutesse minemisega</c:v>
                </c:pt>
                <c:pt idx="5">
                  <c:v>Suurema osa töö- või õppeajast veedan istudes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0.56399999999999995</c:v>
                </c:pt>
                <c:pt idx="1">
                  <c:v>0.35299999999999998</c:v>
                </c:pt>
                <c:pt idx="2">
                  <c:v>0.55300000000000005</c:v>
                </c:pt>
                <c:pt idx="3">
                  <c:v>4.1000000000000002E-2</c:v>
                </c:pt>
                <c:pt idx="4">
                  <c:v>0.128</c:v>
                </c:pt>
                <c:pt idx="5">
                  <c:v>0.13</c:v>
                </c:pt>
                <c:pt idx="6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füüsiliselt väsinuna</c:v>
                </c:pt>
                <c:pt idx="1">
                  <c:v>Suurema osa töö- või õppeajast olen kummargil, kallutatuna või muus sundasendis</c:v>
                </c:pt>
                <c:pt idx="2">
                  <c:v>Töö- või koolipäeva lõpuks tunnen ennast vaimselt väsinuna</c:v>
                </c:pt>
                <c:pt idx="3">
                  <c:v>Suurema osas töö- või õppeajast istun auto/masina roolis</c:v>
                </c:pt>
                <c:pt idx="4">
                  <c:v>Töö juures/koolis kõndimine piirdub koosolekutele/loengutesse minemisega</c:v>
                </c:pt>
                <c:pt idx="5">
                  <c:v>Suurema osa töö- või õppeajast veedan istudes</c:v>
                </c:pt>
                <c:pt idx="6">
                  <c:v>Mitte ükski neist</c:v>
                </c:pt>
              </c:strCache>
            </c:strRef>
          </c:cat>
          <c:val>
            <c:numRef>
              <c:f>Sheet1!$E$2:$E$8</c:f>
              <c:numCache>
                <c:formatCode>0.00%</c:formatCode>
                <c:ptCount val="7"/>
                <c:pt idx="0">
                  <c:v>0.14199999999999999</c:v>
                </c:pt>
                <c:pt idx="1">
                  <c:v>0.1</c:v>
                </c:pt>
                <c:pt idx="2">
                  <c:v>0.58699999999999997</c:v>
                </c:pt>
                <c:pt idx="3">
                  <c:v>0.1</c:v>
                </c:pt>
                <c:pt idx="4">
                  <c:v>0.309</c:v>
                </c:pt>
                <c:pt idx="5">
                  <c:v>0.92900000000000005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1-49DD-8FAB-D5C019C03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0.191</c:v>
                </c:pt>
                <c:pt idx="2">
                  <c:v>3.5999999999999997E-2</c:v>
                </c:pt>
                <c:pt idx="3">
                  <c:v>0.32</c:v>
                </c:pt>
                <c:pt idx="4">
                  <c:v>0.27200000000000002</c:v>
                </c:pt>
                <c:pt idx="5">
                  <c:v>0.112</c:v>
                </c:pt>
                <c:pt idx="6">
                  <c:v>7.0999999999999994E-2</c:v>
                </c:pt>
                <c:pt idx="8">
                  <c:v>0.16700000000000001</c:v>
                </c:pt>
                <c:pt idx="9">
                  <c:v>0.67100000000000004</c:v>
                </c:pt>
                <c:pt idx="10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0.224</c:v>
                </c:pt>
                <c:pt idx="2">
                  <c:v>0.02</c:v>
                </c:pt>
                <c:pt idx="3">
                  <c:v>0.378</c:v>
                </c:pt>
                <c:pt idx="4">
                  <c:v>0.187</c:v>
                </c:pt>
                <c:pt idx="5">
                  <c:v>0.11700000000000001</c:v>
                </c:pt>
                <c:pt idx="6">
                  <c:v>7.2999999999999995E-2</c:v>
                </c:pt>
                <c:pt idx="8">
                  <c:v>0.25</c:v>
                </c:pt>
                <c:pt idx="9">
                  <c:v>0.59199999999999997</c:v>
                </c:pt>
                <c:pt idx="1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0.30499999999999999</c:v>
                </c:pt>
                <c:pt idx="2">
                  <c:v>0.126</c:v>
                </c:pt>
                <c:pt idx="3">
                  <c:v>0.12</c:v>
                </c:pt>
                <c:pt idx="4">
                  <c:v>9.8000000000000004E-2</c:v>
                </c:pt>
                <c:pt idx="5">
                  <c:v>0.109</c:v>
                </c:pt>
                <c:pt idx="6">
                  <c:v>0.24199999999999999</c:v>
                </c:pt>
                <c:pt idx="8">
                  <c:v>0.65800000000000003</c:v>
                </c:pt>
                <c:pt idx="9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0.38100000000000001</c:v>
                </c:pt>
                <c:pt idx="2">
                  <c:v>9.9000000000000005E-2</c:v>
                </c:pt>
                <c:pt idx="3">
                  <c:v>0.10100000000000001</c:v>
                </c:pt>
                <c:pt idx="4">
                  <c:v>8.5999999999999993E-2</c:v>
                </c:pt>
                <c:pt idx="5">
                  <c:v>0.10100000000000001</c:v>
                </c:pt>
                <c:pt idx="6">
                  <c:v>0.23200000000000001</c:v>
                </c:pt>
                <c:pt idx="8">
                  <c:v>0.72799999999999998</c:v>
                </c:pt>
                <c:pt idx="9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943559363028826"/>
          <c:w val="0.74718618053178132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0.27800000000000002</c:v>
                </c:pt>
                <c:pt idx="2">
                  <c:v>0.33600000000000002</c:v>
                </c:pt>
                <c:pt idx="3">
                  <c:v>0.152</c:v>
                </c:pt>
                <c:pt idx="4">
                  <c:v>0.23400000000000001</c:v>
                </c:pt>
                <c:pt idx="6">
                  <c:v>0.26100000000000001</c:v>
                </c:pt>
                <c:pt idx="7">
                  <c:v>0.32400000000000001</c:v>
                </c:pt>
                <c:pt idx="8">
                  <c:v>0.22500000000000001</c:v>
                </c:pt>
                <c:pt idx="9">
                  <c:v>0.19</c:v>
                </c:pt>
                <c:pt idx="11">
                  <c:v>0.105</c:v>
                </c:pt>
                <c:pt idx="12">
                  <c:v>0.33600000000000002</c:v>
                </c:pt>
                <c:pt idx="13">
                  <c:v>0.24099999999999999</c:v>
                </c:pt>
                <c:pt idx="14">
                  <c:v>0.158</c:v>
                </c:pt>
                <c:pt idx="1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0.23899999999999999</c:v>
                </c:pt>
                <c:pt idx="2">
                  <c:v>0.36</c:v>
                </c:pt>
                <c:pt idx="3">
                  <c:v>0.19400000000000001</c:v>
                </c:pt>
                <c:pt idx="4">
                  <c:v>0.20599999999999999</c:v>
                </c:pt>
                <c:pt idx="6">
                  <c:v>0.27300000000000002</c:v>
                </c:pt>
                <c:pt idx="7">
                  <c:v>0.312</c:v>
                </c:pt>
                <c:pt idx="8">
                  <c:v>0.246</c:v>
                </c:pt>
                <c:pt idx="9">
                  <c:v>0.16900000000000001</c:v>
                </c:pt>
                <c:pt idx="11">
                  <c:v>0.125</c:v>
                </c:pt>
                <c:pt idx="12">
                  <c:v>0.32200000000000001</c:v>
                </c:pt>
                <c:pt idx="13">
                  <c:v>0.21099999999999999</c:v>
                </c:pt>
                <c:pt idx="14">
                  <c:v>0.154</c:v>
                </c:pt>
                <c:pt idx="15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943559363028826"/>
          <c:w val="0.72061613222260268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0.23499999999999999</c:v>
                </c:pt>
                <c:pt idx="2">
                  <c:v>0.17899999999999999</c:v>
                </c:pt>
                <c:pt idx="3">
                  <c:v>0.58599999999999997</c:v>
                </c:pt>
                <c:pt idx="5">
                  <c:v>0.39</c:v>
                </c:pt>
                <c:pt idx="6">
                  <c:v>0.61</c:v>
                </c:pt>
                <c:pt idx="8">
                  <c:v>0.63700000000000001</c:v>
                </c:pt>
                <c:pt idx="9">
                  <c:v>0.36299999999999999</c:v>
                </c:pt>
                <c:pt idx="11">
                  <c:v>0.434</c:v>
                </c:pt>
                <c:pt idx="12">
                  <c:v>0.56599999999999995</c:v>
                </c:pt>
                <c:pt idx="14">
                  <c:v>0.76300000000000001</c:v>
                </c:pt>
                <c:pt idx="15">
                  <c:v>0.23699999999999999</c:v>
                </c:pt>
                <c:pt idx="17">
                  <c:v>0.48299999999999998</c:v>
                </c:pt>
                <c:pt idx="18">
                  <c:v>0.34599999999999997</c:v>
                </c:pt>
                <c:pt idx="1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0.32500000000000001</c:v>
                </c:pt>
                <c:pt idx="2">
                  <c:v>0.222</c:v>
                </c:pt>
                <c:pt idx="3">
                  <c:v>0.45200000000000001</c:v>
                </c:pt>
                <c:pt idx="5">
                  <c:v>0.52600000000000002</c:v>
                </c:pt>
                <c:pt idx="6">
                  <c:v>0.47399999999999998</c:v>
                </c:pt>
                <c:pt idx="8">
                  <c:v>0.55500000000000005</c:v>
                </c:pt>
                <c:pt idx="9">
                  <c:v>0.44500000000000001</c:v>
                </c:pt>
                <c:pt idx="11">
                  <c:v>0.51800000000000002</c:v>
                </c:pt>
                <c:pt idx="12">
                  <c:v>0.48199999999999998</c:v>
                </c:pt>
                <c:pt idx="14">
                  <c:v>0.75700000000000001</c:v>
                </c:pt>
                <c:pt idx="15">
                  <c:v>0.24299999999999999</c:v>
                </c:pt>
                <c:pt idx="17">
                  <c:v>0.41199999999999998</c:v>
                </c:pt>
                <c:pt idx="18">
                  <c:v>0.36</c:v>
                </c:pt>
                <c:pt idx="19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Vaba aega argipäeviti (mediaan = 3)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Uneaega argipäeviti (mediaan = 7)</c:v>
                </c:pt>
                <c:pt idx="4">
                  <c:v>alla mediaani</c:v>
                </c:pt>
                <c:pt idx="5">
                  <c:v>üle mediaani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0.51200000000000001</c:v>
                </c:pt>
                <c:pt idx="2">
                  <c:v>0.48799999999999999</c:v>
                </c:pt>
                <c:pt idx="4">
                  <c:v>0.51800000000000002</c:v>
                </c:pt>
                <c:pt idx="5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Vaba aega argipäeviti (mediaan = 3)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Uneaega argipäeviti (mediaan = 7)</c:v>
                </c:pt>
                <c:pt idx="4">
                  <c:v>alla mediaani</c:v>
                </c:pt>
                <c:pt idx="5">
                  <c:v>üle mediaani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0.622</c:v>
                </c:pt>
                <c:pt idx="2">
                  <c:v>0.378</c:v>
                </c:pt>
                <c:pt idx="4">
                  <c:v>0.626</c:v>
                </c:pt>
                <c:pt idx="5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Vaba aega argipäeviti (mediaan = 3)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Uneaega argipäeviti (mediaan = 7)</c:v>
                </c:pt>
                <c:pt idx="4">
                  <c:v>alla mediaani</c:v>
                </c:pt>
                <c:pt idx="5">
                  <c:v>üle mediaani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1">
                  <c:v>0.53600000000000003</c:v>
                </c:pt>
                <c:pt idx="2">
                  <c:v>0.46400000000000002</c:v>
                </c:pt>
                <c:pt idx="4">
                  <c:v>0.59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F-40EC-98C9-C2769BE6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Kõik vastanud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8338592714256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lugemine, ristsõnad, muusika kuulamine, lauamängud, joonistamine, male</c:v>
                </c:pt>
                <c:pt idx="1">
                  <c:v>käsitöö (istudes), kollektsioneerimine, fotograafia, akvaristika, filateelia</c:v>
                </c:pt>
                <c:pt idx="2">
                  <c:v>meisterdamine (autod, puutöö jms), kodu- aja korrastus, aiandus</c:v>
                </c:pt>
                <c:pt idx="3">
                  <c:v>TV, sotsiaalmeedia, mängud  = ekraani ees</c:v>
                </c:pt>
                <c:pt idx="4">
                  <c:v>kõndimine, jalutamine, käimine, kepikõnd = igapäevane</c:v>
                </c:pt>
                <c:pt idx="5">
                  <c:v>matkamine, kalal käimne,metsas käimne, marjul seenel  = nädalavahetyused/vaba päev</c:v>
                </c:pt>
                <c:pt idx="6">
                  <c:v>võimlemine, spordiga tegelemine, jooga (sh jõusaal, maadlus, poks jm saalialad)</c:v>
                </c:pt>
                <c:pt idx="7">
                  <c:v>loominguline tegevus, pillimäng, õppimine</c:v>
                </c:pt>
                <c:pt idx="8">
                  <c:v>ujumine, laskmine vms ( ka suusatamine, rulluisutamine, pallimängud,lukumaadlus, airsoft)</c:v>
                </c:pt>
                <c:pt idx="9">
                  <c:v>teater, kontsert, klubis käimine vms väljaskäimine koorilaul, shopping, linnas käimine, kino, saun</c:v>
                </c:pt>
                <c:pt idx="10">
                  <c:v>reisimine, turism, auto, tsikliga sõitmine</c:v>
                </c:pt>
                <c:pt idx="11">
                  <c:v>tantsimine, rahvatants = organiseeritud</c:v>
                </c:pt>
                <c:pt idx="12">
                  <c:v>kokandus, alkohol, maitsmine, restoran</c:v>
                </c:pt>
                <c:pt idx="13">
                  <c:v>jalgrattasõit</c:v>
                </c:pt>
                <c:pt idx="14">
                  <c:v>suhtlemine, jutuajamine, lastega tegelemine</c:v>
                </c:pt>
                <c:pt idx="15">
                  <c:v>piljard, diskgolf, petank</c:v>
                </c:pt>
                <c:pt idx="16">
                  <c:v>loomadega tegelemine, treenimine jms</c:v>
                </c:pt>
                <c:pt idx="17">
                  <c:v>Ei ole/ ei oska öelda/ ei taha öelda</c:v>
                </c:pt>
              </c:strCache>
            </c:strRef>
          </c:cat>
          <c:val>
            <c:numRef>
              <c:f>Sheet1!$B$2:$B$19</c:f>
              <c:numCache>
                <c:formatCode>0.00%</c:formatCode>
                <c:ptCount val="18"/>
                <c:pt idx="0">
                  <c:v>0.23899999999999999</c:v>
                </c:pt>
                <c:pt idx="1">
                  <c:v>0.11899999999999999</c:v>
                </c:pt>
                <c:pt idx="2">
                  <c:v>0.12</c:v>
                </c:pt>
                <c:pt idx="3">
                  <c:v>8.5000000000000006E-2</c:v>
                </c:pt>
                <c:pt idx="4">
                  <c:v>7.1999999999999995E-2</c:v>
                </c:pt>
                <c:pt idx="5">
                  <c:v>5.2999999999999999E-2</c:v>
                </c:pt>
                <c:pt idx="6">
                  <c:v>1.4E-2</c:v>
                </c:pt>
                <c:pt idx="7">
                  <c:v>0.05</c:v>
                </c:pt>
                <c:pt idx="8">
                  <c:v>2.7E-2</c:v>
                </c:pt>
                <c:pt idx="9">
                  <c:v>2.4E-2</c:v>
                </c:pt>
                <c:pt idx="10">
                  <c:v>1.0999999999999999E-2</c:v>
                </c:pt>
                <c:pt idx="11">
                  <c:v>0.01</c:v>
                </c:pt>
                <c:pt idx="12">
                  <c:v>0.02</c:v>
                </c:pt>
                <c:pt idx="13">
                  <c:v>1.4E-2</c:v>
                </c:pt>
                <c:pt idx="14">
                  <c:v>1.6E-2</c:v>
                </c:pt>
                <c:pt idx="15">
                  <c:v>8.9999999999999993E-3</c:v>
                </c:pt>
                <c:pt idx="16">
                  <c:v>8.0000000000000002E-3</c:v>
                </c:pt>
                <c:pt idx="17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lugemine, ristsõnad, muusika kuulamine, lauamängud, joonistamine, male</c:v>
                </c:pt>
                <c:pt idx="1">
                  <c:v>käsitöö (istudes), kollektsioneerimine, fotograafia, akvaristika, filateelia</c:v>
                </c:pt>
                <c:pt idx="2">
                  <c:v>meisterdamine (autod, puutöö jms), kodu- aja korrastus, aiandus</c:v>
                </c:pt>
                <c:pt idx="3">
                  <c:v>TV, sotsiaalmeedia, mängud  = ekraani ees</c:v>
                </c:pt>
                <c:pt idx="4">
                  <c:v>kõndimine, jalutamine, käimine, kepikõnd = igapäevane</c:v>
                </c:pt>
                <c:pt idx="5">
                  <c:v>matkamine, kalal käimne,metsas käimne, marjul seenel  = nädalavahetyused/vaba päev</c:v>
                </c:pt>
                <c:pt idx="6">
                  <c:v>võimlemine, spordiga tegelemine, jooga (sh jõusaal, maadlus, poks jm saalialad)</c:v>
                </c:pt>
                <c:pt idx="7">
                  <c:v>loominguline tegevus, pillimäng, õppimine</c:v>
                </c:pt>
                <c:pt idx="8">
                  <c:v>ujumine, laskmine vms ( ka suusatamine, rulluisutamine, pallimängud,lukumaadlus, airsoft)</c:v>
                </c:pt>
                <c:pt idx="9">
                  <c:v>teater, kontsert, klubis käimine vms väljaskäimine koorilaul, shopping, linnas käimine, kino, saun</c:v>
                </c:pt>
                <c:pt idx="10">
                  <c:v>reisimine, turism, auto, tsikliga sõitmine</c:v>
                </c:pt>
                <c:pt idx="11">
                  <c:v>tantsimine, rahvatants = organiseeritud</c:v>
                </c:pt>
                <c:pt idx="12">
                  <c:v>kokandus, alkohol, maitsmine, restoran</c:v>
                </c:pt>
                <c:pt idx="13">
                  <c:v>jalgrattasõit</c:v>
                </c:pt>
                <c:pt idx="14">
                  <c:v>suhtlemine, jutuajamine, lastega tegelemine</c:v>
                </c:pt>
                <c:pt idx="15">
                  <c:v>piljard, diskgolf, petank</c:v>
                </c:pt>
                <c:pt idx="16">
                  <c:v>loomadega tegelemine, treenimine jms</c:v>
                </c:pt>
                <c:pt idx="17">
                  <c:v>Ei ole/ ei oska öelda/ ei taha öelda</c:v>
                </c:pt>
              </c:strCache>
            </c:strRef>
          </c:cat>
          <c:val>
            <c:numRef>
              <c:f>Sheet1!$C$2:$C$19</c:f>
              <c:numCache>
                <c:formatCode>0.00%</c:formatCode>
                <c:ptCount val="18"/>
                <c:pt idx="0">
                  <c:v>0.14699999999999999</c:v>
                </c:pt>
                <c:pt idx="1">
                  <c:v>9.2999999999999999E-2</c:v>
                </c:pt>
                <c:pt idx="2">
                  <c:v>0.14699999999999999</c:v>
                </c:pt>
                <c:pt idx="3">
                  <c:v>6.7000000000000004E-2</c:v>
                </c:pt>
                <c:pt idx="4">
                  <c:v>7.2999999999999995E-2</c:v>
                </c:pt>
                <c:pt idx="5">
                  <c:v>0.08</c:v>
                </c:pt>
                <c:pt idx="7">
                  <c:v>0.04</c:v>
                </c:pt>
                <c:pt idx="8">
                  <c:v>0.02</c:v>
                </c:pt>
                <c:pt idx="9">
                  <c:v>2.7E-2</c:v>
                </c:pt>
                <c:pt idx="10">
                  <c:v>2.7E-2</c:v>
                </c:pt>
                <c:pt idx="11">
                  <c:v>1.2999999999999999E-2</c:v>
                </c:pt>
                <c:pt idx="12">
                  <c:v>1.2999999999999999E-2</c:v>
                </c:pt>
                <c:pt idx="13">
                  <c:v>7.0000000000000001E-3</c:v>
                </c:pt>
                <c:pt idx="14">
                  <c:v>3.3000000000000002E-2</c:v>
                </c:pt>
                <c:pt idx="16">
                  <c:v>1.2999999999999999E-2</c:v>
                </c:pt>
                <c:pt idx="17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lugemine, ristsõnad, muusika kuulamine, lauamängud, joonistamine, male</c:v>
                </c:pt>
                <c:pt idx="1">
                  <c:v>käsitöö (istudes), kollektsioneerimine, fotograafia, akvaristika, filateelia</c:v>
                </c:pt>
                <c:pt idx="2">
                  <c:v>meisterdamine (autod, puutöö jms), kodu- aja korrastus, aiandus</c:v>
                </c:pt>
                <c:pt idx="3">
                  <c:v>TV, sotsiaalmeedia, mängud  = ekraani ees</c:v>
                </c:pt>
                <c:pt idx="4">
                  <c:v>kõndimine, jalutamine, käimine, kepikõnd = igapäevane</c:v>
                </c:pt>
                <c:pt idx="5">
                  <c:v>matkamine, kalal käimne,metsas käimne, marjul seenel  = nädalavahetyused/vaba päev</c:v>
                </c:pt>
                <c:pt idx="6">
                  <c:v>võimlemine, spordiga tegelemine, jooga (sh jõusaal, maadlus, poks jm saalialad)</c:v>
                </c:pt>
                <c:pt idx="7">
                  <c:v>loominguline tegevus, pillimäng, õppimine</c:v>
                </c:pt>
                <c:pt idx="8">
                  <c:v>ujumine, laskmine vms ( ka suusatamine, rulluisutamine, pallimängud,lukumaadlus, airsoft)</c:v>
                </c:pt>
                <c:pt idx="9">
                  <c:v>teater, kontsert, klubis käimine vms väljaskäimine koorilaul, shopping, linnas käimine, kino, saun</c:v>
                </c:pt>
                <c:pt idx="10">
                  <c:v>reisimine, turism, auto, tsikliga sõitmine</c:v>
                </c:pt>
                <c:pt idx="11">
                  <c:v>tantsimine, rahvatants = organiseeritud</c:v>
                </c:pt>
                <c:pt idx="12">
                  <c:v>kokandus, alkohol, maitsmine, restoran</c:v>
                </c:pt>
                <c:pt idx="13">
                  <c:v>jalgrattasõit</c:v>
                </c:pt>
                <c:pt idx="14">
                  <c:v>suhtlemine, jutuajamine, lastega tegelemine</c:v>
                </c:pt>
                <c:pt idx="15">
                  <c:v>piljard, diskgolf, petank</c:v>
                </c:pt>
                <c:pt idx="16">
                  <c:v>loomadega tegelemine, treenimine jms</c:v>
                </c:pt>
                <c:pt idx="17">
                  <c:v>Ei ole/ ei oska öelda/ ei taha öelda</c:v>
                </c:pt>
              </c:strCache>
            </c:strRef>
          </c:cat>
          <c:val>
            <c:numRef>
              <c:f>Sheet1!$D$2:$D$19</c:f>
              <c:numCache>
                <c:formatCode>0.00%</c:formatCode>
                <c:ptCount val="18"/>
                <c:pt idx="0">
                  <c:v>0.23</c:v>
                </c:pt>
                <c:pt idx="1">
                  <c:v>9.0999999999999998E-2</c:v>
                </c:pt>
                <c:pt idx="2">
                  <c:v>8.3000000000000004E-2</c:v>
                </c:pt>
                <c:pt idx="3">
                  <c:v>7.6999999999999999E-2</c:v>
                </c:pt>
                <c:pt idx="4">
                  <c:v>7.4999999999999997E-2</c:v>
                </c:pt>
                <c:pt idx="5">
                  <c:v>6.6000000000000003E-2</c:v>
                </c:pt>
                <c:pt idx="6">
                  <c:v>6.4000000000000001E-2</c:v>
                </c:pt>
                <c:pt idx="7">
                  <c:v>0.06</c:v>
                </c:pt>
                <c:pt idx="8">
                  <c:v>0.05</c:v>
                </c:pt>
                <c:pt idx="9">
                  <c:v>3.5000000000000003E-2</c:v>
                </c:pt>
                <c:pt idx="10">
                  <c:v>3.3000000000000002E-2</c:v>
                </c:pt>
                <c:pt idx="11">
                  <c:v>2.7E-2</c:v>
                </c:pt>
                <c:pt idx="12">
                  <c:v>1.4999999999999999E-2</c:v>
                </c:pt>
                <c:pt idx="13">
                  <c:v>1.2E-2</c:v>
                </c:pt>
                <c:pt idx="14">
                  <c:v>6.0000000000000001E-3</c:v>
                </c:pt>
                <c:pt idx="15">
                  <c:v>6.0000000000000001E-3</c:v>
                </c:pt>
                <c:pt idx="16">
                  <c:v>4.0000000000000001E-3</c:v>
                </c:pt>
                <c:pt idx="17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4-4F9B-BB11-BE4252674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60% 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7268943284263382"/>
          <c:y val="0.149937243135844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käsitöö (istudes), kollektsioneerimine, fotograafia, akvaristika, filateelia</c:v>
                </c:pt>
                <c:pt idx="3">
                  <c:v>loominguline tegevus, pillimäng, õppimine</c:v>
                </c:pt>
                <c:pt idx="4">
                  <c:v>kõndimine, jalutamine, käimine, kepikõnd = igapäevane</c:v>
                </c:pt>
                <c:pt idx="5">
                  <c:v>meisterdamine (autod, puutöö jms), kodu- aja korrastus, aiandus</c:v>
                </c:pt>
                <c:pt idx="6">
                  <c:v>teater, kontsert, klubis käimine vms väljaskäimine koorilaul, shopping, linnas käimine, kino, saun</c:v>
                </c:pt>
                <c:pt idx="7">
                  <c:v>ujumine, laskmine vms ( ka suusatamine, rulluisutamine, pallimängud,lukumaadlus, airsoft)</c:v>
                </c:pt>
                <c:pt idx="8">
                  <c:v>kokandus, alkohol, maitsmine, restoran</c:v>
                </c:pt>
                <c:pt idx="9">
                  <c:v>matkamine, kalal käimne,metsas käimne, marjul seenel  = nädalavahetyused/vaba päev</c:v>
                </c:pt>
                <c:pt idx="10">
                  <c:v>võimlemine, spordiga tegelemine, jooga (sh jõusaal, maadlus, poks jm saalialad)</c:v>
                </c:pt>
                <c:pt idx="11">
                  <c:v>jalgrattasõit</c:v>
                </c:pt>
                <c:pt idx="12">
                  <c:v>reisimine, turism, auto, tsikliga sõitmine</c:v>
                </c:pt>
                <c:pt idx="13">
                  <c:v>suhtlemine, jutuajamine, lastega tegelemine</c:v>
                </c:pt>
                <c:pt idx="14">
                  <c:v>jooks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0.22</c:v>
                </c:pt>
                <c:pt idx="1">
                  <c:v>0.156</c:v>
                </c:pt>
                <c:pt idx="2">
                  <c:v>0.13500000000000001</c:v>
                </c:pt>
                <c:pt idx="3">
                  <c:v>6.2E-2</c:v>
                </c:pt>
                <c:pt idx="4">
                  <c:v>5.6000000000000001E-2</c:v>
                </c:pt>
                <c:pt idx="5">
                  <c:v>0.114</c:v>
                </c:pt>
                <c:pt idx="6">
                  <c:v>5.6000000000000001E-2</c:v>
                </c:pt>
                <c:pt idx="7">
                  <c:v>3.6999999999999998E-2</c:v>
                </c:pt>
                <c:pt idx="8">
                  <c:v>2.7E-2</c:v>
                </c:pt>
                <c:pt idx="9">
                  <c:v>4.1000000000000002E-2</c:v>
                </c:pt>
                <c:pt idx="10">
                  <c:v>1.9E-2</c:v>
                </c:pt>
                <c:pt idx="11">
                  <c:v>1.7000000000000001E-2</c:v>
                </c:pt>
                <c:pt idx="12">
                  <c:v>2.1000000000000001E-2</c:v>
                </c:pt>
                <c:pt idx="13">
                  <c:v>2.7E-2</c:v>
                </c:pt>
                <c:pt idx="1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käsitöö (istudes), kollektsioneerimine, fotograafia, akvaristika, filateelia</c:v>
                </c:pt>
                <c:pt idx="3">
                  <c:v>loominguline tegevus, pillimäng, õppimine</c:v>
                </c:pt>
                <c:pt idx="4">
                  <c:v>kõndimine, jalutamine, käimine, kepikõnd = igapäevane</c:v>
                </c:pt>
                <c:pt idx="5">
                  <c:v>meisterdamine (autod, puutöö jms), kodu- aja korrastus, aiandus</c:v>
                </c:pt>
                <c:pt idx="6">
                  <c:v>teater, kontsert, klubis käimine vms väljaskäimine koorilaul, shopping, linnas käimine, kino, saun</c:v>
                </c:pt>
                <c:pt idx="7">
                  <c:v>ujumine, laskmine vms ( ka suusatamine, rulluisutamine, pallimängud,lukumaadlus, airsoft)</c:v>
                </c:pt>
                <c:pt idx="8">
                  <c:v>kokandus, alkohol, maitsmine, restoran</c:v>
                </c:pt>
                <c:pt idx="9">
                  <c:v>matkamine, kalal käimne,metsas käimne, marjul seenel  = nädalavahetyused/vaba päev</c:v>
                </c:pt>
                <c:pt idx="10">
                  <c:v>võimlemine, spordiga tegelemine, jooga (sh jõusaal, maadlus, poks jm saalialad)</c:v>
                </c:pt>
                <c:pt idx="11">
                  <c:v>jalgrattasõit</c:v>
                </c:pt>
                <c:pt idx="12">
                  <c:v>reisimine, turism, auto, tsikliga sõitmine</c:v>
                </c:pt>
                <c:pt idx="13">
                  <c:v>suhtlemine, jutuajamine, lastega tegelemine</c:v>
                </c:pt>
                <c:pt idx="14">
                  <c:v>jooks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0.18</c:v>
                </c:pt>
                <c:pt idx="1">
                  <c:v>0.19700000000000001</c:v>
                </c:pt>
                <c:pt idx="2">
                  <c:v>8.2000000000000003E-2</c:v>
                </c:pt>
                <c:pt idx="3">
                  <c:v>1.6E-2</c:v>
                </c:pt>
                <c:pt idx="4">
                  <c:v>3.3000000000000002E-2</c:v>
                </c:pt>
                <c:pt idx="5">
                  <c:v>0.14799999999999999</c:v>
                </c:pt>
                <c:pt idx="6">
                  <c:v>4.9000000000000002E-2</c:v>
                </c:pt>
                <c:pt idx="7">
                  <c:v>3.3000000000000002E-2</c:v>
                </c:pt>
                <c:pt idx="8">
                  <c:v>4.9000000000000002E-2</c:v>
                </c:pt>
                <c:pt idx="9">
                  <c:v>3.3000000000000002E-2</c:v>
                </c:pt>
                <c:pt idx="10">
                  <c:v>3.3000000000000002E-2</c:v>
                </c:pt>
                <c:pt idx="11">
                  <c:v>3.3000000000000002E-2</c:v>
                </c:pt>
                <c:pt idx="12">
                  <c:v>3.3000000000000002E-2</c:v>
                </c:pt>
                <c:pt idx="1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käsitöö (istudes), kollektsioneerimine, fotograafia, akvaristika, filateelia</c:v>
                </c:pt>
                <c:pt idx="3">
                  <c:v>loominguline tegevus, pillimäng, õppimine</c:v>
                </c:pt>
                <c:pt idx="4">
                  <c:v>kõndimine, jalutamine, käimine, kepikõnd = igapäevane</c:v>
                </c:pt>
                <c:pt idx="5">
                  <c:v>meisterdamine (autod, puutöö jms), kodu- aja korrastus, aiandus</c:v>
                </c:pt>
                <c:pt idx="6">
                  <c:v>teater, kontsert, klubis käimine vms väljaskäimine koorilaul, shopping, linnas käimine, kino, saun</c:v>
                </c:pt>
                <c:pt idx="7">
                  <c:v>ujumine, laskmine vms ( ka suusatamine, rulluisutamine, pallimängud,lukumaadlus, airsoft)</c:v>
                </c:pt>
                <c:pt idx="8">
                  <c:v>kokandus, alkohol, maitsmine, restoran</c:v>
                </c:pt>
                <c:pt idx="9">
                  <c:v>matkamine, kalal käimne,metsas käimne, marjul seenel  = nädalavahetyused/vaba päev</c:v>
                </c:pt>
                <c:pt idx="10">
                  <c:v>võimlemine, spordiga tegelemine, jooga (sh jõusaal, maadlus, poks jm saalialad)</c:v>
                </c:pt>
                <c:pt idx="11">
                  <c:v>jalgrattasõit</c:v>
                </c:pt>
                <c:pt idx="12">
                  <c:v>reisimine, turism, auto, tsikliga sõitmine</c:v>
                </c:pt>
                <c:pt idx="13">
                  <c:v>suhtlemine, jutuajamine, lastega tegelemine</c:v>
                </c:pt>
                <c:pt idx="14">
                  <c:v>jooks</c:v>
                </c:pt>
              </c:strCache>
            </c:strRef>
          </c:cat>
          <c:val>
            <c:numRef>
              <c:f>Sheet1!$D$2:$D$16</c:f>
              <c:numCache>
                <c:formatCode>0.00%</c:formatCode>
                <c:ptCount val="15"/>
                <c:pt idx="0">
                  <c:v>0.184</c:v>
                </c:pt>
                <c:pt idx="1">
                  <c:v>0.121</c:v>
                </c:pt>
                <c:pt idx="2">
                  <c:v>0.10299999999999999</c:v>
                </c:pt>
                <c:pt idx="3">
                  <c:v>8.7999999999999995E-2</c:v>
                </c:pt>
                <c:pt idx="4">
                  <c:v>8.5000000000000006E-2</c:v>
                </c:pt>
                <c:pt idx="5">
                  <c:v>6.9000000000000006E-2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4.8000000000000001E-2</c:v>
                </c:pt>
                <c:pt idx="9">
                  <c:v>4.2000000000000003E-2</c:v>
                </c:pt>
                <c:pt idx="10">
                  <c:v>3.9E-2</c:v>
                </c:pt>
                <c:pt idx="11">
                  <c:v>0.03</c:v>
                </c:pt>
                <c:pt idx="12">
                  <c:v>2.7E-2</c:v>
                </c:pt>
                <c:pt idx="13">
                  <c:v>2.1000000000000001E-2</c:v>
                </c:pt>
                <c:pt idx="1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F-4BF3-B921-4A2667725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36% </a:t>
            </a:r>
            <a:endParaRPr lang="en-US" dirty="0"/>
          </a:p>
        </c:rich>
      </c:tx>
      <c:layout>
        <c:manualLayout>
          <c:xMode val="edge"/>
          <c:yMode val="edge"/>
          <c:x val="0.43325782646734373"/>
          <c:y val="4.7803999086830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7268943284263382"/>
          <c:y val="0.149937243135844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meisterdamine (autod, puutöö jms), kodu- aja korrastus, aiandus</c:v>
                </c:pt>
                <c:pt idx="3">
                  <c:v>käsitöö (istudes), kollektsioneerimine, fotograafia, akvaristika, filateelia</c:v>
                </c:pt>
                <c:pt idx="4">
                  <c:v>kõndimine, jalutamine, käimine, kepikõnd = igapäevane</c:v>
                </c:pt>
                <c:pt idx="5">
                  <c:v>loominguline tegevus, pillimäng, õppimine</c:v>
                </c:pt>
                <c:pt idx="6">
                  <c:v>teater, kontsert, klubis käimine vms väljaskäimine koorilaul, shopping, linnas käimine, kino, saun</c:v>
                </c:pt>
                <c:pt idx="7">
                  <c:v>suhtlemine, jutuajamine, lastega tegelemine</c:v>
                </c:pt>
                <c:pt idx="8">
                  <c:v>võimlemine, spordiga tegelemine, jooga (sh jõusaal, maadlus, poks jm saalialad)</c:v>
                </c:pt>
                <c:pt idx="9">
                  <c:v>kokandus, alkohol, maitsmine, restoran</c:v>
                </c:pt>
                <c:pt idx="10">
                  <c:v>reisimine, turism, auto, tsikliga sõitmine</c:v>
                </c:pt>
                <c:pt idx="11">
                  <c:v>ujumine, laskmine vms ( ka suusatamine, rulluisutamine, pallimängud,lukumaadlus, airsoft)</c:v>
                </c:pt>
                <c:pt idx="12">
                  <c:v>matkamine, kalal käimne,metsas käimne, marjul seenel  = nädalavahetyused/vaba päev</c:v>
                </c:pt>
                <c:pt idx="13">
                  <c:v>jooks</c:v>
                </c:pt>
                <c:pt idx="14">
                  <c:v>jalgrattasõit</c:v>
                </c:pt>
                <c:pt idx="15">
                  <c:v>puhkamine, magamine</c:v>
                </c:pt>
                <c:pt idx="16">
                  <c:v>loomadega tegelemine, treenimine jms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0.19800000000000001</c:v>
                </c:pt>
                <c:pt idx="1">
                  <c:v>0.156</c:v>
                </c:pt>
                <c:pt idx="2">
                  <c:v>0.127</c:v>
                </c:pt>
                <c:pt idx="3">
                  <c:v>0.123</c:v>
                </c:pt>
                <c:pt idx="4">
                  <c:v>6.8000000000000005E-2</c:v>
                </c:pt>
                <c:pt idx="5">
                  <c:v>3.9E-2</c:v>
                </c:pt>
                <c:pt idx="6">
                  <c:v>3.2000000000000001E-2</c:v>
                </c:pt>
                <c:pt idx="7">
                  <c:v>4.4999999999999998E-2</c:v>
                </c:pt>
                <c:pt idx="8">
                  <c:v>2.3E-2</c:v>
                </c:pt>
                <c:pt idx="9">
                  <c:v>6.5000000000000002E-2</c:v>
                </c:pt>
                <c:pt idx="10">
                  <c:v>1.6E-2</c:v>
                </c:pt>
                <c:pt idx="11">
                  <c:v>2.5999999999999999E-2</c:v>
                </c:pt>
                <c:pt idx="12">
                  <c:v>5.5E-2</c:v>
                </c:pt>
                <c:pt idx="13">
                  <c:v>6.0000000000000001E-3</c:v>
                </c:pt>
                <c:pt idx="14">
                  <c:v>0.01</c:v>
                </c:pt>
                <c:pt idx="16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meisterdamine (autod, puutöö jms), kodu- aja korrastus, aiandus</c:v>
                </c:pt>
                <c:pt idx="3">
                  <c:v>käsitöö (istudes), kollektsioneerimine, fotograafia, akvaristika, filateelia</c:v>
                </c:pt>
                <c:pt idx="4">
                  <c:v>kõndimine, jalutamine, käimine, kepikõnd = igapäevane</c:v>
                </c:pt>
                <c:pt idx="5">
                  <c:v>loominguline tegevus, pillimäng, õppimine</c:v>
                </c:pt>
                <c:pt idx="6">
                  <c:v>teater, kontsert, klubis käimine vms väljaskäimine koorilaul, shopping, linnas käimine, kino, saun</c:v>
                </c:pt>
                <c:pt idx="7">
                  <c:v>suhtlemine, jutuajamine, lastega tegelemine</c:v>
                </c:pt>
                <c:pt idx="8">
                  <c:v>võimlemine, spordiga tegelemine, jooga (sh jõusaal, maadlus, poks jm saalialad)</c:v>
                </c:pt>
                <c:pt idx="9">
                  <c:v>kokandus, alkohol, maitsmine, restoran</c:v>
                </c:pt>
                <c:pt idx="10">
                  <c:v>reisimine, turism, auto, tsikliga sõitmine</c:v>
                </c:pt>
                <c:pt idx="11">
                  <c:v>ujumine, laskmine vms ( ka suusatamine, rulluisutamine, pallimängud,lukumaadlus, airsoft)</c:v>
                </c:pt>
                <c:pt idx="12">
                  <c:v>matkamine, kalal käimne,metsas käimne, marjul seenel  = nädalavahetyused/vaba päev</c:v>
                </c:pt>
                <c:pt idx="13">
                  <c:v>jooks</c:v>
                </c:pt>
                <c:pt idx="14">
                  <c:v>jalgrattasõit</c:v>
                </c:pt>
                <c:pt idx="15">
                  <c:v>puhkamine, magamine</c:v>
                </c:pt>
                <c:pt idx="16">
                  <c:v>loomadega tegelemine, treenimine jms</c:v>
                </c:pt>
              </c:strCache>
            </c:strRef>
          </c:cat>
          <c:val>
            <c:numRef>
              <c:f>Sheet1!$C$2:$C$18</c:f>
              <c:numCache>
                <c:formatCode>0.00%</c:formatCode>
                <c:ptCount val="17"/>
                <c:pt idx="0">
                  <c:v>0.25900000000000001</c:v>
                </c:pt>
                <c:pt idx="1">
                  <c:v>7.3999999999999996E-2</c:v>
                </c:pt>
                <c:pt idx="2">
                  <c:v>0.25900000000000001</c:v>
                </c:pt>
                <c:pt idx="4">
                  <c:v>0.111</c:v>
                </c:pt>
                <c:pt idx="6">
                  <c:v>7.3999999999999996E-2</c:v>
                </c:pt>
                <c:pt idx="8">
                  <c:v>3.6999999999999998E-2</c:v>
                </c:pt>
                <c:pt idx="9">
                  <c:v>7.3999999999999996E-2</c:v>
                </c:pt>
                <c:pt idx="11">
                  <c:v>3.6999999999999998E-2</c:v>
                </c:pt>
                <c:pt idx="16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lugemine, ristsõnad, muusika kuulamine, lauamängud, joonistamine, male</c:v>
                </c:pt>
                <c:pt idx="1">
                  <c:v>TV, sotsiaalmeedia, mängud  = ekraani ees</c:v>
                </c:pt>
                <c:pt idx="2">
                  <c:v>meisterdamine (autod, puutöö jms), kodu- aja korrastus, aiandus</c:v>
                </c:pt>
                <c:pt idx="3">
                  <c:v>käsitöö (istudes), kollektsioneerimine, fotograafia, akvaristika, filateelia</c:v>
                </c:pt>
                <c:pt idx="4">
                  <c:v>kõndimine, jalutamine, käimine, kepikõnd = igapäevane</c:v>
                </c:pt>
                <c:pt idx="5">
                  <c:v>loominguline tegevus, pillimäng, õppimine</c:v>
                </c:pt>
                <c:pt idx="6">
                  <c:v>teater, kontsert, klubis käimine vms väljaskäimine koorilaul, shopping, linnas käimine, kino, saun</c:v>
                </c:pt>
                <c:pt idx="7">
                  <c:v>suhtlemine, jutuajamine, lastega tegelemine</c:v>
                </c:pt>
                <c:pt idx="8">
                  <c:v>võimlemine, spordiga tegelemine, jooga (sh jõusaal, maadlus, poks jm saalialad)</c:v>
                </c:pt>
                <c:pt idx="9">
                  <c:v>kokandus, alkohol, maitsmine, restoran</c:v>
                </c:pt>
                <c:pt idx="10">
                  <c:v>reisimine, turism, auto, tsikliga sõitmine</c:v>
                </c:pt>
                <c:pt idx="11">
                  <c:v>ujumine, laskmine vms ( ka suusatamine, rulluisutamine, pallimängud,lukumaadlus, airsoft)</c:v>
                </c:pt>
                <c:pt idx="12">
                  <c:v>matkamine, kalal käimne,metsas käimne, marjul seenel  = nädalavahetyused/vaba päev</c:v>
                </c:pt>
                <c:pt idx="13">
                  <c:v>jooks</c:v>
                </c:pt>
                <c:pt idx="14">
                  <c:v>jalgrattasõit</c:v>
                </c:pt>
                <c:pt idx="15">
                  <c:v>puhkamine, magamine</c:v>
                </c:pt>
                <c:pt idx="16">
                  <c:v>loomadega tegelemine, treenimine jms</c:v>
                </c:pt>
              </c:strCache>
            </c:strRef>
          </c:cat>
          <c:val>
            <c:numRef>
              <c:f>Sheet1!$D$2:$D$18</c:f>
              <c:numCache>
                <c:formatCode>0.00%</c:formatCode>
                <c:ptCount val="17"/>
                <c:pt idx="0">
                  <c:v>0.16300000000000001</c:v>
                </c:pt>
                <c:pt idx="1">
                  <c:v>0.13600000000000001</c:v>
                </c:pt>
                <c:pt idx="2">
                  <c:v>0.1</c:v>
                </c:pt>
                <c:pt idx="3">
                  <c:v>8.1000000000000003E-2</c:v>
                </c:pt>
                <c:pt idx="4">
                  <c:v>7.6999999999999999E-2</c:v>
                </c:pt>
                <c:pt idx="5">
                  <c:v>6.8000000000000005E-2</c:v>
                </c:pt>
                <c:pt idx="6">
                  <c:v>5.8999999999999997E-2</c:v>
                </c:pt>
                <c:pt idx="7">
                  <c:v>4.4999999999999998E-2</c:v>
                </c:pt>
                <c:pt idx="8">
                  <c:v>4.4999999999999998E-2</c:v>
                </c:pt>
                <c:pt idx="9">
                  <c:v>4.1000000000000002E-2</c:v>
                </c:pt>
                <c:pt idx="10">
                  <c:v>4.1000000000000002E-2</c:v>
                </c:pt>
                <c:pt idx="11">
                  <c:v>3.5999999999999997E-2</c:v>
                </c:pt>
                <c:pt idx="12">
                  <c:v>3.2000000000000001E-2</c:v>
                </c:pt>
                <c:pt idx="13">
                  <c:v>2.3E-2</c:v>
                </c:pt>
                <c:pt idx="14">
                  <c:v>2.3E-2</c:v>
                </c:pt>
                <c:pt idx="15">
                  <c:v>1.4E-2</c:v>
                </c:pt>
                <c:pt idx="1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B-4E5B-87C9-ACC7F70F3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85218152078819"/>
          <c:y val="5.6719444916524607E-2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jalutamas käia</c:v>
                </c:pt>
                <c:pt idx="1">
                  <c:v>Puhkuse ajal püüan palju aktiivselt liikuda</c:v>
                </c:pt>
                <c:pt idx="2">
                  <c:v>Mulle meeldib internetist põnevat informatsiooni otsida</c:v>
                </c:pt>
                <c:pt idx="3">
                  <c:v>Käime aasta ringi nädalavahetustel perega pikemalt väljas</c:v>
                </c:pt>
                <c:pt idx="4">
                  <c:v>Oma hobidega tegeledes istun enamasti laua taga</c:v>
                </c:pt>
                <c:pt idx="5">
                  <c:v>Mulle meeldib argipäeva õhtuti varajasi seriaale vaadata</c:v>
                </c:pt>
                <c:pt idx="6">
                  <c:v>Mängin iga päev virtuaalseid mänge arvuti, nutitelefoni või mängukonsooliga (nt Playstation, Xbox)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0.67</c:v>
                </c:pt>
                <c:pt idx="1">
                  <c:v>0.42499999999999999</c:v>
                </c:pt>
                <c:pt idx="2">
                  <c:v>0.56499999999999995</c:v>
                </c:pt>
                <c:pt idx="3">
                  <c:v>0.23499999999999999</c:v>
                </c:pt>
                <c:pt idx="4">
                  <c:v>0.40699999999999997</c:v>
                </c:pt>
                <c:pt idx="5">
                  <c:v>0.316</c:v>
                </c:pt>
                <c:pt idx="6">
                  <c:v>0.128</c:v>
                </c:pt>
                <c:pt idx="7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jalutamas käia</c:v>
                </c:pt>
                <c:pt idx="1">
                  <c:v>Puhkuse ajal püüan palju aktiivselt liikuda</c:v>
                </c:pt>
                <c:pt idx="2">
                  <c:v>Mulle meeldib internetist põnevat informatsiooni otsida</c:v>
                </c:pt>
                <c:pt idx="3">
                  <c:v>Käime aasta ringi nädalavahetustel perega pikemalt väljas</c:v>
                </c:pt>
                <c:pt idx="4">
                  <c:v>Oma hobidega tegeledes istun enamasti laua taga</c:v>
                </c:pt>
                <c:pt idx="5">
                  <c:v>Mulle meeldib argipäeva õhtuti varajasi seriaale vaadata</c:v>
                </c:pt>
                <c:pt idx="6">
                  <c:v>Mängin iga päev virtuaalseid mänge arvuti, nutitelefoni või mängukonsooliga (nt Playstation, Xbox)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0.60399999999999998</c:v>
                </c:pt>
                <c:pt idx="1">
                  <c:v>0.55800000000000005</c:v>
                </c:pt>
                <c:pt idx="2">
                  <c:v>0.52100000000000002</c:v>
                </c:pt>
                <c:pt idx="3">
                  <c:v>0.34499999999999997</c:v>
                </c:pt>
                <c:pt idx="4">
                  <c:v>0.33</c:v>
                </c:pt>
                <c:pt idx="5">
                  <c:v>0.30599999999999999</c:v>
                </c:pt>
                <c:pt idx="6">
                  <c:v>0.14299999999999999</c:v>
                </c:pt>
                <c:pt idx="7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jalutamas käia</c:v>
                </c:pt>
                <c:pt idx="1">
                  <c:v>Puhkuse ajal püüan palju aktiivselt liikuda</c:v>
                </c:pt>
                <c:pt idx="2">
                  <c:v>Mulle meeldib internetist põnevat informatsiooni otsida</c:v>
                </c:pt>
                <c:pt idx="3">
                  <c:v>Käime aasta ringi nädalavahetustel perega pikemalt väljas</c:v>
                </c:pt>
                <c:pt idx="4">
                  <c:v>Oma hobidega tegeledes istun enamasti laua taga</c:v>
                </c:pt>
                <c:pt idx="5">
                  <c:v>Mulle meeldib argipäeva õhtuti varajasi seriaale vaadata</c:v>
                </c:pt>
                <c:pt idx="6">
                  <c:v>Mängin iga päev virtuaalseid mänge arvuti, nutitelefoni või mängukonsooliga (nt Playstation, Xbox)</c:v>
                </c:pt>
                <c:pt idx="7">
                  <c:v>Mitte ükski neist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0.78500000000000003</c:v>
                </c:pt>
                <c:pt idx="1">
                  <c:v>0.69299999999999995</c:v>
                </c:pt>
                <c:pt idx="2">
                  <c:v>0.54300000000000004</c:v>
                </c:pt>
                <c:pt idx="3">
                  <c:v>0.36499999999999999</c:v>
                </c:pt>
                <c:pt idx="4">
                  <c:v>0.30599999999999999</c:v>
                </c:pt>
                <c:pt idx="5">
                  <c:v>0.23699999999999999</c:v>
                </c:pt>
                <c:pt idx="6">
                  <c:v>0.13400000000000001</c:v>
                </c:pt>
                <c:pt idx="7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D-4010-A39D-3CE52A94B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Keskmisest vähem istujad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 on alati nutiseade käepärast</c:v>
                </c:pt>
                <c:pt idx="1">
                  <c:v>Otsin internetist ennekõike oma hobidega seotud infot</c:v>
                </c:pt>
                <c:pt idx="2">
                  <c:v>Vaatan televiisorit/veebisaateid mitu tundi õhtu jooksul</c:v>
                </c:pt>
                <c:pt idx="3">
                  <c:v>Mulle meeldib vaadata spordiuudiseid ja -saateid</c:v>
                </c:pt>
                <c:pt idx="4">
                  <c:v>Enamasti söön õhtusöögi televiisorit/veebisaateid vaadates</c:v>
                </c:pt>
                <c:pt idx="5">
                  <c:v>Televiisorist/veebist tuleb kogu õhtu läbi põnevaid saateid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0.63400000000000001</c:v>
                </c:pt>
                <c:pt idx="1">
                  <c:v>0.373</c:v>
                </c:pt>
                <c:pt idx="2">
                  <c:v>0.46</c:v>
                </c:pt>
                <c:pt idx="3">
                  <c:v>0.224</c:v>
                </c:pt>
                <c:pt idx="4">
                  <c:v>0.35499999999999998</c:v>
                </c:pt>
                <c:pt idx="5">
                  <c:v>0.214</c:v>
                </c:pt>
                <c:pt idx="6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Keskmisest enam istujad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 on alati nutiseade käepärast</c:v>
                </c:pt>
                <c:pt idx="1">
                  <c:v>Otsin internetist ennekõike oma hobidega seotud infot</c:v>
                </c:pt>
                <c:pt idx="2">
                  <c:v>Vaatan televiisorit/veebisaateid mitu tundi õhtu jooksul</c:v>
                </c:pt>
                <c:pt idx="3">
                  <c:v>Mulle meeldib vaadata spordiuudiseid ja -saateid</c:v>
                </c:pt>
                <c:pt idx="4">
                  <c:v>Enamasti söön õhtusöögi televiisorit/veebisaateid vaadates</c:v>
                </c:pt>
                <c:pt idx="5">
                  <c:v>Televiisorist/veebist tuleb kogu õhtu läbi põnevaid saateid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0.66900000000000004</c:v>
                </c:pt>
                <c:pt idx="1">
                  <c:v>0.41599999999999998</c:v>
                </c:pt>
                <c:pt idx="2">
                  <c:v>0.40500000000000003</c:v>
                </c:pt>
                <c:pt idx="3">
                  <c:v>0.28799999999999998</c:v>
                </c:pt>
                <c:pt idx="4">
                  <c:v>0.47899999999999998</c:v>
                </c:pt>
                <c:pt idx="5">
                  <c:v>0.25</c:v>
                </c:pt>
                <c:pt idx="6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 on alati nutiseade käepärast</c:v>
                </c:pt>
                <c:pt idx="1">
                  <c:v>Otsin internetist ennekõike oma hobidega seotud infot</c:v>
                </c:pt>
                <c:pt idx="2">
                  <c:v>Vaatan televiisorit/veebisaateid mitu tundi õhtu jooksul</c:v>
                </c:pt>
                <c:pt idx="3">
                  <c:v>Mulle meeldib vaadata spordiuudiseid ja -saateid</c:v>
                </c:pt>
                <c:pt idx="4">
                  <c:v>Enamasti söön õhtusöögi televiisorit/veebisaateid vaadates</c:v>
                </c:pt>
                <c:pt idx="5">
                  <c:v>Televiisorist/veebist tuleb kogu õhtu läbi põnevaid saateid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0.72899999999999998</c:v>
                </c:pt>
                <c:pt idx="1">
                  <c:v>0.46700000000000003</c:v>
                </c:pt>
                <c:pt idx="2">
                  <c:v>0.42099999999999999</c:v>
                </c:pt>
                <c:pt idx="3">
                  <c:v>0.39600000000000002</c:v>
                </c:pt>
                <c:pt idx="4">
                  <c:v>0.34300000000000003</c:v>
                </c:pt>
                <c:pt idx="5">
                  <c:v>0.154</c:v>
                </c:pt>
                <c:pt idx="6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C-4065-8185-A2D128E80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4745985963711058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tööl/koolis olles istuda vaid einestades või puhkepausidel</c:v>
                </c:pt>
                <c:pt idx="1">
                  <c:v>Saan puhkepausidel jalutada ja treppidest kõndida</c:v>
                </c:pt>
                <c:pt idx="2">
                  <c:v>Tööandja maksab kinni osa mu spordiga tegelemise kuludest</c:v>
                </c:pt>
                <c:pt idx="3">
                  <c:v>Mitte ükski neist</c:v>
                </c:pt>
                <c:pt idx="4">
                  <c:v>Minu töökohas/koolis on eraldi ruum, kus saab võimelda/sportida</c:v>
                </c:pt>
                <c:pt idx="5">
                  <c:v>Peamiselt töötan arvutiga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0.64900000000000002</c:v>
                </c:pt>
                <c:pt idx="1">
                  <c:v>0.443</c:v>
                </c:pt>
                <c:pt idx="2">
                  <c:v>0.28799999999999998</c:v>
                </c:pt>
                <c:pt idx="3">
                  <c:v>0.17499999999999999</c:v>
                </c:pt>
                <c:pt idx="4">
                  <c:v>0.16800000000000001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tööl/koolis olles istuda vaid einestades või puhkepausidel</c:v>
                </c:pt>
                <c:pt idx="1">
                  <c:v>Saan puhkepausidel jalutada ja treppidest kõndida</c:v>
                </c:pt>
                <c:pt idx="2">
                  <c:v>Tööandja maksab kinni osa mu spordiga tegelemise kuludest</c:v>
                </c:pt>
                <c:pt idx="3">
                  <c:v>Mitte ükski neist</c:v>
                </c:pt>
                <c:pt idx="4">
                  <c:v>Minu töökohas/koolis on eraldi ruum, kus saab võimelda/sportida</c:v>
                </c:pt>
                <c:pt idx="5">
                  <c:v>Peamiselt töötan arvutiga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0.27600000000000002</c:v>
                </c:pt>
                <c:pt idx="1">
                  <c:v>0.57299999999999995</c:v>
                </c:pt>
                <c:pt idx="2">
                  <c:v>0.27800000000000002</c:v>
                </c:pt>
                <c:pt idx="3">
                  <c:v>0.21099999999999999</c:v>
                </c:pt>
                <c:pt idx="4">
                  <c:v>0.28000000000000003</c:v>
                </c:pt>
                <c:pt idx="5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tööl/koolis olles istuda vaid einestades või puhkepausidel</c:v>
                </c:pt>
                <c:pt idx="1">
                  <c:v>Saan puhkepausidel jalutada ja treppidest kõndida</c:v>
                </c:pt>
                <c:pt idx="2">
                  <c:v>Tööandja maksab kinni osa mu spordiga tegelemise kuludest</c:v>
                </c:pt>
                <c:pt idx="3">
                  <c:v>Mitte ükski neist</c:v>
                </c:pt>
                <c:pt idx="4">
                  <c:v>Minu töökohas/koolis on eraldi ruum, kus saab võimelda/sportida</c:v>
                </c:pt>
                <c:pt idx="5">
                  <c:v>Peamiselt töötan arvutiga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0.52500000000000002</c:v>
                </c:pt>
                <c:pt idx="1">
                  <c:v>0.42299999999999999</c:v>
                </c:pt>
                <c:pt idx="2">
                  <c:v>0.217</c:v>
                </c:pt>
                <c:pt idx="3">
                  <c:v>0.11700000000000001</c:v>
                </c:pt>
                <c:pt idx="4">
                  <c:v>0.125</c:v>
                </c:pt>
                <c:pt idx="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tööl/koolis olles istuda vaid einestades või puhkepausidel</c:v>
                </c:pt>
                <c:pt idx="1">
                  <c:v>Saan puhkepausidel jalutada ja treppidest kõndida</c:v>
                </c:pt>
                <c:pt idx="2">
                  <c:v>Tööandja maksab kinni osa mu spordiga tegelemise kuludest</c:v>
                </c:pt>
                <c:pt idx="3">
                  <c:v>Mitte ükski neist</c:v>
                </c:pt>
                <c:pt idx="4">
                  <c:v>Minu töökohas/koolis on eraldi ruum, kus saab võimelda/sportida</c:v>
                </c:pt>
                <c:pt idx="5">
                  <c:v>Peamiselt töötan arvutiga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3.5999999999999997E-2</c:v>
                </c:pt>
                <c:pt idx="1">
                  <c:v>0.63300000000000001</c:v>
                </c:pt>
                <c:pt idx="2">
                  <c:v>0.32800000000000001</c:v>
                </c:pt>
                <c:pt idx="3">
                  <c:v>6.6000000000000003E-2</c:v>
                </c:pt>
                <c:pt idx="4">
                  <c:v>0.16700000000000001</c:v>
                </c:pt>
                <c:pt idx="5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Facebook</c:v>
                </c:pt>
                <c:pt idx="1">
                  <c:v>Messenger</c:v>
                </c:pt>
                <c:pt idx="2">
                  <c:v>Instagram</c:v>
                </c:pt>
                <c:pt idx="3">
                  <c:v>WhatsApp</c:v>
                </c:pt>
                <c:pt idx="4">
                  <c:v>TikTok</c:v>
                </c:pt>
                <c:pt idx="5">
                  <c:v>VKontakte</c:v>
                </c:pt>
                <c:pt idx="6">
                  <c:v>Twitter</c:v>
                </c:pt>
                <c:pt idx="7">
                  <c:v>Odnoklasniki</c:v>
                </c:pt>
                <c:pt idx="8">
                  <c:v>Muu sotsiaalmeediakeskkond.</c:v>
                </c:pt>
                <c:pt idx="9">
                  <c:v>Pole kontot üheski sotsiaalmeediakeskkonnas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0.86899999999999999</c:v>
                </c:pt>
                <c:pt idx="1">
                  <c:v>0.58299999999999996</c:v>
                </c:pt>
                <c:pt idx="2">
                  <c:v>0.39400000000000002</c:v>
                </c:pt>
                <c:pt idx="3">
                  <c:v>0.32800000000000001</c:v>
                </c:pt>
                <c:pt idx="4">
                  <c:v>0.11700000000000001</c:v>
                </c:pt>
                <c:pt idx="5">
                  <c:v>0.104</c:v>
                </c:pt>
                <c:pt idx="6">
                  <c:v>8.1000000000000003E-2</c:v>
                </c:pt>
                <c:pt idx="7">
                  <c:v>0.114</c:v>
                </c:pt>
                <c:pt idx="8">
                  <c:v>0.04</c:v>
                </c:pt>
                <c:pt idx="9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Facebook</c:v>
                </c:pt>
                <c:pt idx="1">
                  <c:v>Messenger</c:v>
                </c:pt>
                <c:pt idx="2">
                  <c:v>Instagram</c:v>
                </c:pt>
                <c:pt idx="3">
                  <c:v>WhatsApp</c:v>
                </c:pt>
                <c:pt idx="4">
                  <c:v>TikTok</c:v>
                </c:pt>
                <c:pt idx="5">
                  <c:v>VKontakte</c:v>
                </c:pt>
                <c:pt idx="6">
                  <c:v>Twitter</c:v>
                </c:pt>
                <c:pt idx="7">
                  <c:v>Odnoklasniki</c:v>
                </c:pt>
                <c:pt idx="8">
                  <c:v>Muu sotsiaalmeediakeskkond.</c:v>
                </c:pt>
                <c:pt idx="9">
                  <c:v>Pole kontot üheski sotsiaalmeediakeskkonnas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0.91700000000000004</c:v>
                </c:pt>
                <c:pt idx="1">
                  <c:v>0.60399999999999998</c:v>
                </c:pt>
                <c:pt idx="2">
                  <c:v>0.375</c:v>
                </c:pt>
                <c:pt idx="3">
                  <c:v>0.33600000000000002</c:v>
                </c:pt>
                <c:pt idx="4">
                  <c:v>0.14000000000000001</c:v>
                </c:pt>
                <c:pt idx="5">
                  <c:v>0.13400000000000001</c:v>
                </c:pt>
                <c:pt idx="6">
                  <c:v>7.3999999999999996E-2</c:v>
                </c:pt>
                <c:pt idx="7">
                  <c:v>0.14099999999999999</c:v>
                </c:pt>
                <c:pt idx="8">
                  <c:v>0.02</c:v>
                </c:pt>
                <c:pt idx="9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Facebook</c:v>
                </c:pt>
                <c:pt idx="1">
                  <c:v>Messenger</c:v>
                </c:pt>
                <c:pt idx="2">
                  <c:v>Instagram</c:v>
                </c:pt>
                <c:pt idx="3">
                  <c:v>WhatsApp</c:v>
                </c:pt>
                <c:pt idx="4">
                  <c:v>TikTok</c:v>
                </c:pt>
                <c:pt idx="5">
                  <c:v>VKontakte</c:v>
                </c:pt>
                <c:pt idx="6">
                  <c:v>Twitter</c:v>
                </c:pt>
                <c:pt idx="7">
                  <c:v>Odnoklasniki</c:v>
                </c:pt>
                <c:pt idx="8">
                  <c:v>Muu sotsiaalmeediakeskkond.</c:v>
                </c:pt>
                <c:pt idx="9">
                  <c:v>Pole kontot üheski sotsiaalmeediakeskkonnas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0.89800000000000002</c:v>
                </c:pt>
                <c:pt idx="1">
                  <c:v>0.70799999999999996</c:v>
                </c:pt>
                <c:pt idx="2">
                  <c:v>0.52100000000000002</c:v>
                </c:pt>
                <c:pt idx="3">
                  <c:v>0.41199999999999998</c:v>
                </c:pt>
                <c:pt idx="4">
                  <c:v>0.16200000000000001</c:v>
                </c:pt>
                <c:pt idx="5">
                  <c:v>0.14499999999999999</c:v>
                </c:pt>
                <c:pt idx="6">
                  <c:v>0.11899999999999999</c:v>
                </c:pt>
                <c:pt idx="7">
                  <c:v>6.2E-2</c:v>
                </c:pt>
                <c:pt idx="8">
                  <c:v>6.0999999999999999E-2</c:v>
                </c:pt>
                <c:pt idx="9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F-48E9-853D-67588BCEB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0691364395769686"/>
          <c:w val="0.69478422534139761"/>
          <c:h val="0.87688287060379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Kasutan sotsiaalmeediat mitu korda päevas</c:v>
                </c:pt>
                <c:pt idx="1">
                  <c:v>Mulle meeldib sotsiaalmeedias postitustele tagasisidet anda (laigin või kommenteerin neid)</c:v>
                </c:pt>
                <c:pt idx="2">
                  <c:v>Mulle meeldib sotsiaalmeedias huvitavaid postitusi jagada (neid sheerida)</c:v>
                </c:pt>
                <c:pt idx="3">
                  <c:v>Mulle meeldib jagada sotsiaalmeedias sõpradega oma treeninguinfot</c:v>
                </c:pt>
                <c:pt idx="4">
                  <c:v>Mulle meeldib postitada sotsiaalmeediasse pilte ja infot oma igapäevaelust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0.92800000000000005</c:v>
                </c:pt>
                <c:pt idx="1">
                  <c:v>0.26300000000000001</c:v>
                </c:pt>
                <c:pt idx="2">
                  <c:v>0.221</c:v>
                </c:pt>
                <c:pt idx="3">
                  <c:v>4.2999999999999997E-2</c:v>
                </c:pt>
                <c:pt idx="4">
                  <c:v>0.111</c:v>
                </c:pt>
                <c:pt idx="5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Kasutan sotsiaalmeediat mitu korda päevas</c:v>
                </c:pt>
                <c:pt idx="1">
                  <c:v>Mulle meeldib sotsiaalmeedias postitustele tagasisidet anda (laigin või kommenteerin neid)</c:v>
                </c:pt>
                <c:pt idx="2">
                  <c:v>Mulle meeldib sotsiaalmeedias huvitavaid postitusi jagada (neid sheerida)</c:v>
                </c:pt>
                <c:pt idx="3">
                  <c:v>Mulle meeldib jagada sotsiaalmeedias sõpradega oma treeninguinfot</c:v>
                </c:pt>
                <c:pt idx="4">
                  <c:v>Mulle meeldib postitada sotsiaalmeediasse pilte ja infot oma igapäevaelust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0.86899999999999999</c:v>
                </c:pt>
                <c:pt idx="1">
                  <c:v>0.28000000000000003</c:v>
                </c:pt>
                <c:pt idx="2">
                  <c:v>0.28599999999999998</c:v>
                </c:pt>
                <c:pt idx="3">
                  <c:v>7.8E-2</c:v>
                </c:pt>
                <c:pt idx="4">
                  <c:v>0.126</c:v>
                </c:pt>
                <c:pt idx="5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Kasutan sotsiaalmeediat mitu korda päevas</c:v>
                </c:pt>
                <c:pt idx="1">
                  <c:v>Mulle meeldib sotsiaalmeedias postitustele tagasisidet anda (laigin või kommenteerin neid)</c:v>
                </c:pt>
                <c:pt idx="2">
                  <c:v>Mulle meeldib sotsiaalmeedias huvitavaid postitusi jagada (neid sheerida)</c:v>
                </c:pt>
                <c:pt idx="3">
                  <c:v>Mulle meeldib jagada sotsiaalmeedias sõpradega oma treeninguinfot</c:v>
                </c:pt>
                <c:pt idx="4">
                  <c:v>Mulle meeldib postitada sotsiaalmeediasse pilte ja infot oma igapäevaelust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0.92200000000000004</c:v>
                </c:pt>
                <c:pt idx="1">
                  <c:v>0.24099999999999999</c:v>
                </c:pt>
                <c:pt idx="2">
                  <c:v>0.223</c:v>
                </c:pt>
                <c:pt idx="3">
                  <c:v>0.14499999999999999</c:v>
                </c:pt>
                <c:pt idx="4">
                  <c:v>0.1</c:v>
                </c:pt>
                <c:pt idx="5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C-4118-8E23-5E8DD92A9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5252458753523911E-3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Kodused = 28,5%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535423561185287"/>
          <c:y val="0.15710784299886907"/>
          <c:w val="0.69478422534139761"/>
          <c:h val="0.82668867156262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  <c:pt idx="9">
                  <c:v>Istumise minutid argipäeval (mediaan = 180)</c:v>
                </c:pt>
                <c:pt idx="10">
                  <c:v>alla mediaani</c:v>
                </c:pt>
                <c:pt idx="11">
                  <c:v>üle mediaani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0.76100000000000001</c:v>
                </c:pt>
                <c:pt idx="2">
                  <c:v>0.23899999999999999</c:v>
                </c:pt>
                <c:pt idx="4">
                  <c:v>0.60899999999999999</c:v>
                </c:pt>
                <c:pt idx="5">
                  <c:v>0.39100000000000001</c:v>
                </c:pt>
                <c:pt idx="7">
                  <c:v>0.73699999999999999</c:v>
                </c:pt>
                <c:pt idx="8">
                  <c:v>0.26300000000000001</c:v>
                </c:pt>
                <c:pt idx="10">
                  <c:v>0.63600000000000001</c:v>
                </c:pt>
                <c:pt idx="11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  <c:pt idx="9">
                  <c:v>Istumise minutid argipäeval (mediaan = 180)</c:v>
                </c:pt>
                <c:pt idx="10">
                  <c:v>alla mediaani</c:v>
                </c:pt>
                <c:pt idx="11">
                  <c:v>üle mediaani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0.5</c:v>
                </c:pt>
                <c:pt idx="2">
                  <c:v>0.5</c:v>
                </c:pt>
                <c:pt idx="4">
                  <c:v>0.42499999999999999</c:v>
                </c:pt>
                <c:pt idx="5">
                  <c:v>0.57499999999999996</c:v>
                </c:pt>
                <c:pt idx="7">
                  <c:v>0.58499999999999996</c:v>
                </c:pt>
                <c:pt idx="8">
                  <c:v>0.41499999999999998</c:v>
                </c:pt>
                <c:pt idx="10">
                  <c:v>0.63200000000000001</c:v>
                </c:pt>
                <c:pt idx="11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1499844825207692E-2"/>
          <c:w val="0.39229554186161514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Töötavad = 70,2%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535423561185287"/>
          <c:y val="0.15710784299886907"/>
          <c:w val="0.69478422534139761"/>
          <c:h val="0.82668867156262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  <c:pt idx="9">
                  <c:v>Istumise minutid argipäeval (mediaan = 180)</c:v>
                </c:pt>
                <c:pt idx="10">
                  <c:v>alla mediaani</c:v>
                </c:pt>
                <c:pt idx="11">
                  <c:v>üle mediaani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0.78200000000000003</c:v>
                </c:pt>
                <c:pt idx="2">
                  <c:v>0.218</c:v>
                </c:pt>
                <c:pt idx="4">
                  <c:v>0.63</c:v>
                </c:pt>
                <c:pt idx="5">
                  <c:v>0.37</c:v>
                </c:pt>
                <c:pt idx="7">
                  <c:v>0.53</c:v>
                </c:pt>
                <c:pt idx="8">
                  <c:v>0.47</c:v>
                </c:pt>
                <c:pt idx="10">
                  <c:v>0.61299999999999999</c:v>
                </c:pt>
                <c:pt idx="11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  <c:pt idx="9">
                  <c:v>Istumise minutid argipäeval (mediaan = 180)</c:v>
                </c:pt>
                <c:pt idx="10">
                  <c:v>alla mediaani</c:v>
                </c:pt>
                <c:pt idx="11">
                  <c:v>üle mediaani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0.77500000000000002</c:v>
                </c:pt>
                <c:pt idx="2">
                  <c:v>0.22500000000000001</c:v>
                </c:pt>
                <c:pt idx="4">
                  <c:v>0.496</c:v>
                </c:pt>
                <c:pt idx="5">
                  <c:v>0.504</c:v>
                </c:pt>
                <c:pt idx="7">
                  <c:v>0.55800000000000005</c:v>
                </c:pt>
                <c:pt idx="8">
                  <c:v>0.442</c:v>
                </c:pt>
                <c:pt idx="10">
                  <c:v>0.69</c:v>
                </c:pt>
                <c:pt idx="1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Suure füüsilise koormusega minutid argipäeval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 Mõõduka füüsilise koormusega minutid argipäeval  (mediaan = 30)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Kõndmise minutid argipäeval (mediaan = 60)</c:v>
                </c:pt>
                <c:pt idx="7">
                  <c:v>alla mediaani</c:v>
                </c:pt>
                <c:pt idx="8">
                  <c:v>üle mediaani</c:v>
                </c:pt>
                <c:pt idx="9">
                  <c:v>Istumise minutid argipäeval (mediaan = 180)</c:v>
                </c:pt>
                <c:pt idx="10">
                  <c:v>alla mediaani</c:v>
                </c:pt>
                <c:pt idx="11">
                  <c:v>üle mediaani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1">
                  <c:v>0.629</c:v>
                </c:pt>
                <c:pt idx="2">
                  <c:v>0.371</c:v>
                </c:pt>
                <c:pt idx="4">
                  <c:v>0.47199999999999998</c:v>
                </c:pt>
                <c:pt idx="5">
                  <c:v>0.52800000000000002</c:v>
                </c:pt>
                <c:pt idx="7">
                  <c:v>0.45100000000000001</c:v>
                </c:pt>
                <c:pt idx="8">
                  <c:v>0.54900000000000004</c:v>
                </c:pt>
                <c:pt idx="10">
                  <c:v>0.64500000000000002</c:v>
                </c:pt>
                <c:pt idx="11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2-4446-9391-9975CA6FD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6.1499844825207692E-2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35423561185287"/>
          <c:y val="0.11169404386637995"/>
          <c:w val="0.69478422534139761"/>
          <c:h val="0.87210247069511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hobide ja harrastustega seotud füüsilise koormusega?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 hobidega seotud füüsilise koormusega (koondatud)?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Sheet1!$B$3:$B$15</c:f>
              <c:numCache>
                <c:formatCode>0.00%</c:formatCode>
                <c:ptCount val="13"/>
                <c:pt idx="0">
                  <c:v>3.6999999999999998E-2</c:v>
                </c:pt>
                <c:pt idx="1">
                  <c:v>3.9E-2</c:v>
                </c:pt>
                <c:pt idx="2">
                  <c:v>8.7999999999999995E-2</c:v>
                </c:pt>
                <c:pt idx="3">
                  <c:v>8.5000000000000006E-2</c:v>
                </c:pt>
                <c:pt idx="4">
                  <c:v>0.16400000000000001</c:v>
                </c:pt>
                <c:pt idx="5">
                  <c:v>0.11</c:v>
                </c:pt>
                <c:pt idx="6">
                  <c:v>0.11700000000000001</c:v>
                </c:pt>
                <c:pt idx="7">
                  <c:v>0.13700000000000001</c:v>
                </c:pt>
                <c:pt idx="8">
                  <c:v>8.5000000000000006E-2</c:v>
                </c:pt>
                <c:pt idx="9">
                  <c:v>0.13800000000000001</c:v>
                </c:pt>
                <c:pt idx="11">
                  <c:v>0.64100000000000001</c:v>
                </c:pt>
                <c:pt idx="12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hobide ja harrastustega seotud füüsilise koormusega?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 hobidega seotud füüsilise koormusega (koondatud)?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Sheet1!$C$3:$C$15</c:f>
              <c:numCache>
                <c:formatCode>0.00%</c:formatCode>
                <c:ptCount val="13"/>
                <c:pt idx="0">
                  <c:v>3.1E-2</c:v>
                </c:pt>
                <c:pt idx="1">
                  <c:v>2.3E-2</c:v>
                </c:pt>
                <c:pt idx="2">
                  <c:v>3.1E-2</c:v>
                </c:pt>
                <c:pt idx="3">
                  <c:v>3.9E-2</c:v>
                </c:pt>
                <c:pt idx="4">
                  <c:v>9.2999999999999999E-2</c:v>
                </c:pt>
                <c:pt idx="5">
                  <c:v>0.10100000000000001</c:v>
                </c:pt>
                <c:pt idx="6">
                  <c:v>0.124</c:v>
                </c:pt>
                <c:pt idx="7">
                  <c:v>0.19400000000000001</c:v>
                </c:pt>
                <c:pt idx="8">
                  <c:v>8.5000000000000006E-2</c:v>
                </c:pt>
                <c:pt idx="9">
                  <c:v>0.27900000000000003</c:v>
                </c:pt>
                <c:pt idx="11">
                  <c:v>0.442</c:v>
                </c:pt>
                <c:pt idx="12">
                  <c:v>0.55800000000000005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hobide ja harrastustega seotud füüsilise koormusega?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 hobidega seotud füüsilise koormusega (koondatud)?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Sheet1!$D$3:$D$15</c:f>
              <c:numCache>
                <c:formatCode>0.00%</c:formatCode>
                <c:ptCount val="13"/>
                <c:pt idx="0">
                  <c:v>0.01</c:v>
                </c:pt>
                <c:pt idx="1">
                  <c:v>8.0000000000000002E-3</c:v>
                </c:pt>
                <c:pt idx="2">
                  <c:v>3.5000000000000003E-2</c:v>
                </c:pt>
                <c:pt idx="3">
                  <c:v>0.05</c:v>
                </c:pt>
                <c:pt idx="4">
                  <c:v>0.104</c:v>
                </c:pt>
                <c:pt idx="5">
                  <c:v>8.5000000000000006E-2</c:v>
                </c:pt>
                <c:pt idx="6">
                  <c:v>0.153</c:v>
                </c:pt>
                <c:pt idx="7">
                  <c:v>0.17399999999999999</c:v>
                </c:pt>
                <c:pt idx="8">
                  <c:v>0.13</c:v>
                </c:pt>
                <c:pt idx="9">
                  <c:v>0.251</c:v>
                </c:pt>
                <c:pt idx="11">
                  <c:v>0.44500000000000001</c:v>
                </c:pt>
                <c:pt idx="12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9-41F4-88A5-EBD6FB91A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43672258359006"/>
          <c:y val="8.9154458296939257E-3"/>
          <c:w val="0.43328007912054473"/>
          <c:h val="4.891290130186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EA-4A48-BA3F-A257D649DC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EA-4A48-BA3F-A257D649DC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EA-4A48-BA3F-A257D649DC0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FEA-4A48-BA3F-A257D649DC09}"/>
              </c:ext>
            </c:extLst>
          </c:dPt>
          <c:dLbls>
            <c:dLbl>
              <c:idx val="0"/>
              <c:layout>
                <c:manualLayout>
                  <c:x val="-0.36213991769547327"/>
                  <c:y val="-0.1459101732955056"/>
                </c:manualLayout>
              </c:layout>
              <c:numFmt formatCode="0.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35026"/>
                        <a:gd name="adj2" fmla="val -5742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FEA-4A48-BA3F-A257D649DC09}"/>
                </c:ext>
              </c:extLst>
            </c:dLbl>
            <c:dLbl>
              <c:idx val="1"/>
              <c:layout>
                <c:manualLayout>
                  <c:x val="-7.5350766339392763E-2"/>
                  <c:y val="-4.2234971680829118E-2"/>
                </c:manualLayout>
              </c:layout>
              <c:numFmt formatCode="0.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1199"/>
                        <a:gd name="adj2" fmla="val 590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FEA-4A48-BA3F-A257D649DC09}"/>
                </c:ext>
              </c:extLst>
            </c:dLbl>
            <c:dLbl>
              <c:idx val="2"/>
              <c:layout>
                <c:manualLayout>
                  <c:x val="1.6512264670619878E-2"/>
                  <c:y val="-9.5096659175308115E-2"/>
                </c:manualLayout>
              </c:layout>
              <c:numFmt formatCode="0.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680"/>
                        <a:gd name="adj2" fmla="val 6719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FEA-4A48-BA3F-A257D649DC09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EA-4A48-BA3F-A257D649DC0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Praegu on sportlik hobi</c:v>
                </c:pt>
                <c:pt idx="1">
                  <c:v>Sportlik hobi oli, praegu ei ole</c:v>
                </c:pt>
                <c:pt idx="2">
                  <c:v>Sportlikku hobi pole kunagi olnud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45.5</c:v>
                </c:pt>
                <c:pt idx="1">
                  <c:v>28.7</c:v>
                </c:pt>
                <c:pt idx="2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EA-4A48-BA3F-A257D649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7111339343454"/>
          <c:y val="0.13384567932869426"/>
          <c:w val="0.64452917570086354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Väheaktiivsed</c:v>
                </c:pt>
                <c:pt idx="1">
                  <c:v>Tööalaselt aktiivsed</c:v>
                </c:pt>
                <c:pt idx="2">
                  <c:v>Sportlikult aktiivsed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0.26400000000000001</c:v>
                </c:pt>
                <c:pt idx="1">
                  <c:v>3.7999999999999999E-2</c:v>
                </c:pt>
                <c:pt idx="2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Väheaktiivsed</c:v>
                </c:pt>
                <c:pt idx="1">
                  <c:v>Tööalaselt aktiivsed</c:v>
                </c:pt>
                <c:pt idx="2">
                  <c:v>Sportlikult aktiivsed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0.86699999999999999</c:v>
                </c:pt>
                <c:pt idx="1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Väheaktiivsed</c:v>
                </c:pt>
                <c:pt idx="1">
                  <c:v>Tööalaselt aktiivsed</c:v>
                </c:pt>
                <c:pt idx="2">
                  <c:v>Sportlikult aktiivsed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0.83399999999999996</c:v>
                </c:pt>
                <c:pt idx="1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C-4775-82EC-F927ADF7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7111339343454"/>
          <c:y val="0.13384567932869426"/>
          <c:w val="0.64452917570086354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0.17399999999999999</c:v>
                </c:pt>
                <c:pt idx="2">
                  <c:v>0.68899999999999995</c:v>
                </c:pt>
                <c:pt idx="3">
                  <c:v>0.109</c:v>
                </c:pt>
                <c:pt idx="4">
                  <c:v>2.3E-2</c:v>
                </c:pt>
                <c:pt idx="5">
                  <c:v>6.0000000000000001E-3</c:v>
                </c:pt>
                <c:pt idx="7">
                  <c:v>0.23300000000000001</c:v>
                </c:pt>
                <c:pt idx="8">
                  <c:v>0.64700000000000002</c:v>
                </c:pt>
                <c:pt idx="9">
                  <c:v>9.1999999999999998E-2</c:v>
                </c:pt>
                <c:pt idx="10">
                  <c:v>1.9E-2</c:v>
                </c:pt>
                <c:pt idx="1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0.105</c:v>
                </c:pt>
                <c:pt idx="2">
                  <c:v>0.64200000000000002</c:v>
                </c:pt>
                <c:pt idx="3">
                  <c:v>0.16200000000000001</c:v>
                </c:pt>
                <c:pt idx="4">
                  <c:v>8.4000000000000005E-2</c:v>
                </c:pt>
                <c:pt idx="5">
                  <c:v>7.0000000000000001E-3</c:v>
                </c:pt>
                <c:pt idx="7">
                  <c:v>0.18099999999999999</c:v>
                </c:pt>
                <c:pt idx="8">
                  <c:v>0.67500000000000004</c:v>
                </c:pt>
                <c:pt idx="9">
                  <c:v>0.108</c:v>
                </c:pt>
                <c:pt idx="10">
                  <c:v>2.3E-2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1">
                  <c:v>0.107</c:v>
                </c:pt>
                <c:pt idx="2">
                  <c:v>0.60599999999999998</c:v>
                </c:pt>
                <c:pt idx="3">
                  <c:v>0.161</c:v>
                </c:pt>
                <c:pt idx="4">
                  <c:v>0.105</c:v>
                </c:pt>
                <c:pt idx="5">
                  <c:v>0.02</c:v>
                </c:pt>
                <c:pt idx="7">
                  <c:v>0.14599999999999999</c:v>
                </c:pt>
                <c:pt idx="8">
                  <c:v>0.64700000000000002</c:v>
                </c:pt>
                <c:pt idx="9">
                  <c:v>0.14599999999999999</c:v>
                </c:pt>
                <c:pt idx="10">
                  <c:v>4.2999999999999997E-2</c:v>
                </c:pt>
                <c:pt idx="11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C-4775-82EC-F927ADF7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7111339343454"/>
          <c:y val="0.13384567932869426"/>
          <c:w val="0.64452917570086354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Pere või kaaslaste toetus</c:v>
                </c:pt>
                <c:pt idx="1">
                  <c:v>Liikumiseks sobivad pargid ja rajad oleks  kodule lähedal</c:v>
                </c:pt>
                <c:pt idx="2">
                  <c:v>Kodu lähedased rajad ja teed oleks  aasta ringi hooldatud ja valgustatud</c:v>
                </c:pt>
                <c:pt idx="3">
                  <c:v>Tööandja toetus sportimiskulude osaliseks hüvitamiseks</c:v>
                </c:pt>
                <c:pt idx="4">
                  <c:v>Paremad sportimisoskused</c:v>
                </c:pt>
                <c:pt idx="5">
                  <c:v>Juhendajate olemasolu</c:v>
                </c:pt>
                <c:pt idx="6">
                  <c:v>Suurem sissetulek</c:v>
                </c:pt>
                <c:pt idx="7">
                  <c:v>Perearsti soovitused</c:v>
                </c:pt>
                <c:pt idx="8">
                  <c:v>Muu</c:v>
                </c:pt>
                <c:pt idx="9">
                  <c:v>Mitte ükski neist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0.47</c:v>
                </c:pt>
                <c:pt idx="1">
                  <c:v>0.29199999999999998</c:v>
                </c:pt>
                <c:pt idx="2">
                  <c:v>0.31900000000000001</c:v>
                </c:pt>
                <c:pt idx="3">
                  <c:v>0.24099999999999999</c:v>
                </c:pt>
                <c:pt idx="4">
                  <c:v>0.18099999999999999</c:v>
                </c:pt>
                <c:pt idx="5">
                  <c:v>0.21</c:v>
                </c:pt>
                <c:pt idx="6">
                  <c:v>0.223</c:v>
                </c:pt>
                <c:pt idx="7">
                  <c:v>0.26900000000000002</c:v>
                </c:pt>
                <c:pt idx="8">
                  <c:v>8.6999999999999994E-2</c:v>
                </c:pt>
                <c:pt idx="9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Pere või kaaslaste toetus</c:v>
                </c:pt>
                <c:pt idx="1">
                  <c:v>Liikumiseks sobivad pargid ja rajad oleks  kodule lähedal</c:v>
                </c:pt>
                <c:pt idx="2">
                  <c:v>Kodu lähedased rajad ja teed oleks  aasta ringi hooldatud ja valgustatud</c:v>
                </c:pt>
                <c:pt idx="3">
                  <c:v>Tööandja toetus sportimiskulude osaliseks hüvitamiseks</c:v>
                </c:pt>
                <c:pt idx="4">
                  <c:v>Paremad sportimisoskused</c:v>
                </c:pt>
                <c:pt idx="5">
                  <c:v>Juhendajate olemasolu</c:v>
                </c:pt>
                <c:pt idx="6">
                  <c:v>Suurem sissetulek</c:v>
                </c:pt>
                <c:pt idx="7">
                  <c:v>Perearsti soovitused</c:v>
                </c:pt>
                <c:pt idx="8">
                  <c:v>Muu</c:v>
                </c:pt>
                <c:pt idx="9">
                  <c:v>Mitte ükski neist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0.49299999999999999</c:v>
                </c:pt>
                <c:pt idx="1">
                  <c:v>0.20300000000000001</c:v>
                </c:pt>
                <c:pt idx="2">
                  <c:v>0.26800000000000002</c:v>
                </c:pt>
                <c:pt idx="3">
                  <c:v>0.35599999999999998</c:v>
                </c:pt>
                <c:pt idx="4">
                  <c:v>0.17399999999999999</c:v>
                </c:pt>
                <c:pt idx="5">
                  <c:v>0.11899999999999999</c:v>
                </c:pt>
                <c:pt idx="6">
                  <c:v>0.22900000000000001</c:v>
                </c:pt>
                <c:pt idx="7">
                  <c:v>0.24099999999999999</c:v>
                </c:pt>
                <c:pt idx="8">
                  <c:v>0.121</c:v>
                </c:pt>
                <c:pt idx="9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Pere või kaaslaste toetus</c:v>
                </c:pt>
                <c:pt idx="1">
                  <c:v>Liikumiseks sobivad pargid ja rajad oleks  kodule lähedal</c:v>
                </c:pt>
                <c:pt idx="2">
                  <c:v>Kodu lähedased rajad ja teed oleks  aasta ringi hooldatud ja valgustatud</c:v>
                </c:pt>
                <c:pt idx="3">
                  <c:v>Tööandja toetus sportimiskulude osaliseks hüvitamiseks</c:v>
                </c:pt>
                <c:pt idx="4">
                  <c:v>Paremad sportimisoskused</c:v>
                </c:pt>
                <c:pt idx="5">
                  <c:v>Juhendajate olemasolu</c:v>
                </c:pt>
                <c:pt idx="6">
                  <c:v>Suurem sissetulek</c:v>
                </c:pt>
                <c:pt idx="7">
                  <c:v>Perearsti soovitused</c:v>
                </c:pt>
                <c:pt idx="8">
                  <c:v>Muu</c:v>
                </c:pt>
                <c:pt idx="9">
                  <c:v>Mitte ükski neist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0.53</c:v>
                </c:pt>
                <c:pt idx="1">
                  <c:v>0.42799999999999999</c:v>
                </c:pt>
                <c:pt idx="2">
                  <c:v>0.41799999999999998</c:v>
                </c:pt>
                <c:pt idx="3">
                  <c:v>0.379</c:v>
                </c:pt>
                <c:pt idx="4">
                  <c:v>0.34799999999999998</c:v>
                </c:pt>
                <c:pt idx="5">
                  <c:v>0.33900000000000002</c:v>
                </c:pt>
                <c:pt idx="6">
                  <c:v>0.29399999999999998</c:v>
                </c:pt>
                <c:pt idx="7">
                  <c:v>0.27600000000000002</c:v>
                </c:pt>
                <c:pt idx="8">
                  <c:v>3.5999999999999997E-2</c:v>
                </c:pt>
                <c:pt idx="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19671725816881"/>
          <c:y val="0.13384567932869426"/>
          <c:w val="0.56240357183612921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Harrastamist segab väsimus pärast tööd või kooli</c:v>
                </c:pt>
                <c:pt idx="1">
                  <c:v>Mul ei jätku spordi harrastamiseks piisavalt vaba aega</c:v>
                </c:pt>
                <c:pt idx="2">
                  <c:v>Mu tervislik seisund on halb ja ei lase mul harrastusega jätkata</c:v>
                </c:pt>
                <c:pt idx="3">
                  <c:v>Tahaksin oma harrastusega tegeleda, aga alati tuleb midagi vahele</c:v>
                </c:pt>
                <c:pt idx="4">
                  <c:v>Olen hõivatud väikeste lastega ja saan harva trenni  minna</c:v>
                </c:pt>
                <c:pt idx="5">
                  <c:v>Mul pole piisavalt huvi ja viitsimist, et pidevalt sporti harrastada</c:v>
                </c:pt>
                <c:pt idx="6">
                  <c:v>Sportimiskoht (saal, väljak vms) jääb liiga kaugele</c:v>
                </c:pt>
                <c:pt idx="7">
                  <c:v>Mul pole sobivat seltskonda ega treeningukaaslasi</c:v>
                </c:pt>
                <c:pt idx="8">
                  <c:v>Liikumisharrastus on minu jaoks liiga kallis</c:v>
                </c:pt>
                <c:pt idx="9">
                  <c:v>Mul pole piisavalt teadmisi ja oskusi, et iseseisvalt sporti harrastada</c:v>
                </c:pt>
                <c:pt idx="10">
                  <c:v>Puudub sobiv transport harjutuspaika jõudmiseks</c:v>
                </c:pt>
                <c:pt idx="11">
                  <c:v>Midagi muud</c:v>
                </c:pt>
                <c:pt idx="12">
                  <c:v>Mitte ükski neist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0.40500000000000003</c:v>
                </c:pt>
                <c:pt idx="1">
                  <c:v>0.30099999999999999</c:v>
                </c:pt>
                <c:pt idx="2">
                  <c:v>0.27300000000000002</c:v>
                </c:pt>
                <c:pt idx="3">
                  <c:v>0.17899999999999999</c:v>
                </c:pt>
                <c:pt idx="4">
                  <c:v>0.16300000000000001</c:v>
                </c:pt>
                <c:pt idx="5">
                  <c:v>0.3</c:v>
                </c:pt>
                <c:pt idx="6">
                  <c:v>9.9000000000000005E-2</c:v>
                </c:pt>
                <c:pt idx="7">
                  <c:v>0.184</c:v>
                </c:pt>
                <c:pt idx="8">
                  <c:v>4.9000000000000002E-2</c:v>
                </c:pt>
                <c:pt idx="9">
                  <c:v>0.09</c:v>
                </c:pt>
                <c:pt idx="10">
                  <c:v>2.1999999999999999E-2</c:v>
                </c:pt>
                <c:pt idx="11">
                  <c:v>2.4E-2</c:v>
                </c:pt>
                <c:pt idx="1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Harrastamist segab väsimus pärast tööd või kooli</c:v>
                </c:pt>
                <c:pt idx="1">
                  <c:v>Mul ei jätku spordi harrastamiseks piisavalt vaba aega</c:v>
                </c:pt>
                <c:pt idx="2">
                  <c:v>Mu tervislik seisund on halb ja ei lase mul harrastusega jätkata</c:v>
                </c:pt>
                <c:pt idx="3">
                  <c:v>Tahaksin oma harrastusega tegeleda, aga alati tuleb midagi vahele</c:v>
                </c:pt>
                <c:pt idx="4">
                  <c:v>Olen hõivatud väikeste lastega ja saan harva trenni  minna</c:v>
                </c:pt>
                <c:pt idx="5">
                  <c:v>Mul pole piisavalt huvi ja viitsimist, et pidevalt sporti harrastada</c:v>
                </c:pt>
                <c:pt idx="6">
                  <c:v>Sportimiskoht (saal, väljak vms) jääb liiga kaugele</c:v>
                </c:pt>
                <c:pt idx="7">
                  <c:v>Mul pole sobivat seltskonda ega treeningukaaslasi</c:v>
                </c:pt>
                <c:pt idx="8">
                  <c:v>Liikumisharrastus on minu jaoks liiga kallis</c:v>
                </c:pt>
                <c:pt idx="9">
                  <c:v>Mul pole piisavalt teadmisi ja oskusi, et iseseisvalt sporti harrastada</c:v>
                </c:pt>
                <c:pt idx="10">
                  <c:v>Puudub sobiv transport harjutuspaika jõudmiseks</c:v>
                </c:pt>
                <c:pt idx="11">
                  <c:v>Midagi muud</c:v>
                </c:pt>
                <c:pt idx="12">
                  <c:v>Mitte ükski neist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0.63400000000000001</c:v>
                </c:pt>
                <c:pt idx="1">
                  <c:v>0.46600000000000003</c:v>
                </c:pt>
                <c:pt idx="2">
                  <c:v>0.215</c:v>
                </c:pt>
                <c:pt idx="3">
                  <c:v>9.8000000000000004E-2</c:v>
                </c:pt>
                <c:pt idx="4">
                  <c:v>0.16200000000000001</c:v>
                </c:pt>
                <c:pt idx="5">
                  <c:v>0.29699999999999999</c:v>
                </c:pt>
                <c:pt idx="6">
                  <c:v>9.9000000000000005E-2</c:v>
                </c:pt>
                <c:pt idx="7">
                  <c:v>0.14099999999999999</c:v>
                </c:pt>
                <c:pt idx="8">
                  <c:v>3.6999999999999998E-2</c:v>
                </c:pt>
                <c:pt idx="9">
                  <c:v>0.04</c:v>
                </c:pt>
                <c:pt idx="10">
                  <c:v>0</c:v>
                </c:pt>
                <c:pt idx="11">
                  <c:v>5.0000000000000001E-3</c:v>
                </c:pt>
                <c:pt idx="12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Harrastamist segab väsimus pärast tööd või kooli</c:v>
                </c:pt>
                <c:pt idx="1">
                  <c:v>Mul ei jätku spordi harrastamiseks piisavalt vaba aega</c:v>
                </c:pt>
                <c:pt idx="2">
                  <c:v>Mu tervislik seisund on halb ja ei lase mul harrastusega jätkata</c:v>
                </c:pt>
                <c:pt idx="3">
                  <c:v>Tahaksin oma harrastusega tegeleda, aga alati tuleb midagi vahele</c:v>
                </c:pt>
                <c:pt idx="4">
                  <c:v>Olen hõivatud väikeste lastega ja saan harva trenni  minna</c:v>
                </c:pt>
                <c:pt idx="5">
                  <c:v>Mul pole piisavalt huvi ja viitsimist, et pidevalt sporti harrastada</c:v>
                </c:pt>
                <c:pt idx="6">
                  <c:v>Sportimiskoht (saal, väljak vms) jääb liiga kaugele</c:v>
                </c:pt>
                <c:pt idx="7">
                  <c:v>Mul pole sobivat seltskonda ega treeningukaaslasi</c:v>
                </c:pt>
                <c:pt idx="8">
                  <c:v>Liikumisharrastus on minu jaoks liiga kallis</c:v>
                </c:pt>
                <c:pt idx="9">
                  <c:v>Mul pole piisavalt teadmisi ja oskusi, et iseseisvalt sporti harrastada</c:v>
                </c:pt>
                <c:pt idx="10">
                  <c:v>Puudub sobiv transport harjutuspaika jõudmiseks</c:v>
                </c:pt>
                <c:pt idx="11">
                  <c:v>Midagi muud</c:v>
                </c:pt>
                <c:pt idx="12">
                  <c:v>Mitte ükski neist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0.60399999999999998</c:v>
                </c:pt>
                <c:pt idx="1">
                  <c:v>0.37</c:v>
                </c:pt>
                <c:pt idx="2">
                  <c:v>0.17399999999999999</c:v>
                </c:pt>
                <c:pt idx="3">
                  <c:v>0.17299999999999999</c:v>
                </c:pt>
                <c:pt idx="4">
                  <c:v>0.14699999999999999</c:v>
                </c:pt>
                <c:pt idx="5">
                  <c:v>0.128</c:v>
                </c:pt>
                <c:pt idx="6">
                  <c:v>9.5000000000000001E-2</c:v>
                </c:pt>
                <c:pt idx="7">
                  <c:v>8.7999999999999995E-2</c:v>
                </c:pt>
                <c:pt idx="8">
                  <c:v>8.3000000000000004E-2</c:v>
                </c:pt>
                <c:pt idx="9">
                  <c:v>0.06</c:v>
                </c:pt>
                <c:pt idx="10">
                  <c:v>0.04</c:v>
                </c:pt>
                <c:pt idx="11">
                  <c:v>2.9000000000000001E-2</c:v>
                </c:pt>
                <c:pt idx="1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0.68899999999999995</c:v>
                </c:pt>
                <c:pt idx="2">
                  <c:v>0.311</c:v>
                </c:pt>
                <c:pt idx="5">
                  <c:v>0.80500000000000005</c:v>
                </c:pt>
                <c:pt idx="6">
                  <c:v>0.19500000000000001</c:v>
                </c:pt>
                <c:pt idx="8">
                  <c:v>0.753</c:v>
                </c:pt>
                <c:pt idx="9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0.68</c:v>
                </c:pt>
                <c:pt idx="2">
                  <c:v>0.32</c:v>
                </c:pt>
                <c:pt idx="5">
                  <c:v>0.97099999999999997</c:v>
                </c:pt>
                <c:pt idx="6">
                  <c:v>2.9000000000000001E-2</c:v>
                </c:pt>
                <c:pt idx="8">
                  <c:v>0.871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0.68899999999999995</c:v>
                </c:pt>
                <c:pt idx="2">
                  <c:v>0.311</c:v>
                </c:pt>
                <c:pt idx="5">
                  <c:v>0.96399999999999997</c:v>
                </c:pt>
                <c:pt idx="6">
                  <c:v>3.5999999999999997E-2</c:v>
                </c:pt>
                <c:pt idx="8">
                  <c:v>0.82</c:v>
                </c:pt>
                <c:pt idx="9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1">
                  <c:v>0.89400000000000002</c:v>
                </c:pt>
                <c:pt idx="2">
                  <c:v>0.106</c:v>
                </c:pt>
                <c:pt idx="5">
                  <c:v>0.995</c:v>
                </c:pt>
                <c:pt idx="6">
                  <c:v>5.0000000000000001E-3</c:v>
                </c:pt>
                <c:pt idx="8">
                  <c:v>0.98199999999999998</c:v>
                </c:pt>
                <c:pt idx="9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6"/>
          <c:y val="0.13384567932869426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Kui piisavalt Teie enda hinnangul liikumisharrastustega tegelete?</c:v>
                </c:pt>
                <c:pt idx="1">
                  <c:v>Täiesti piisavalt</c:v>
                </c:pt>
                <c:pt idx="2">
                  <c:v>Pigem piisavalt</c:v>
                </c:pt>
                <c:pt idx="3">
                  <c:v>Pigem ebapiisavalt</c:v>
                </c:pt>
                <c:pt idx="4">
                  <c:v>Täiesti ebapiisavalt</c:v>
                </c:pt>
                <c:pt idx="5">
                  <c:v>Ei oska öelda</c:v>
                </c:pt>
                <c:pt idx="6">
                  <c:v>Kas Te sooviksite tegeleda liikumisharrastustega ....?</c:v>
                </c:pt>
                <c:pt idx="7">
                  <c:v>oluliselt rohkem kui praegu</c:v>
                </c:pt>
                <c:pt idx="8">
                  <c:v>mõnevõrra rohkem kui praegu</c:v>
                </c:pt>
                <c:pt idx="9">
                  <c:v>samas mahus kui praegu</c:v>
                </c:pt>
                <c:pt idx="10">
                  <c:v>mõnevõrra vähem kui praegu</c:v>
                </c:pt>
                <c:pt idx="11">
                  <c:v>oluliselt vähem kui praegu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0.24099999999999999</c:v>
                </c:pt>
                <c:pt idx="2">
                  <c:v>0.441</c:v>
                </c:pt>
                <c:pt idx="3">
                  <c:v>0.28199999999999997</c:v>
                </c:pt>
                <c:pt idx="4">
                  <c:v>2.5999999999999999E-2</c:v>
                </c:pt>
                <c:pt idx="5">
                  <c:v>0.01</c:v>
                </c:pt>
                <c:pt idx="7">
                  <c:v>0.13900000000000001</c:v>
                </c:pt>
                <c:pt idx="8">
                  <c:v>0.51100000000000001</c:v>
                </c:pt>
                <c:pt idx="9">
                  <c:v>0.33600000000000002</c:v>
                </c:pt>
                <c:pt idx="10">
                  <c:v>4.0000000000000001E-3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Kui piisavalt Teie enda hinnangul liikumisharrastustega tegelete?</c:v>
                </c:pt>
                <c:pt idx="1">
                  <c:v>Täiesti piisavalt</c:v>
                </c:pt>
                <c:pt idx="2">
                  <c:v>Pigem piisavalt</c:v>
                </c:pt>
                <c:pt idx="3">
                  <c:v>Pigem ebapiisavalt</c:v>
                </c:pt>
                <c:pt idx="4">
                  <c:v>Täiesti ebapiisavalt</c:v>
                </c:pt>
                <c:pt idx="5">
                  <c:v>Ei oska öelda</c:v>
                </c:pt>
                <c:pt idx="6">
                  <c:v>Kas Te sooviksite tegeleda liikumisharrastustega ....?</c:v>
                </c:pt>
                <c:pt idx="7">
                  <c:v>oluliselt rohkem kui praegu</c:v>
                </c:pt>
                <c:pt idx="8">
                  <c:v>mõnevõrra rohkem kui praegu</c:v>
                </c:pt>
                <c:pt idx="9">
                  <c:v>samas mahus kui praegu</c:v>
                </c:pt>
                <c:pt idx="10">
                  <c:v>mõnevõrra vähem kui praegu</c:v>
                </c:pt>
                <c:pt idx="11">
                  <c:v>oluliselt vähem kui praegu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6.2E-2</c:v>
                </c:pt>
                <c:pt idx="2">
                  <c:v>0.183</c:v>
                </c:pt>
                <c:pt idx="3">
                  <c:v>0.42299999999999999</c:v>
                </c:pt>
                <c:pt idx="4">
                  <c:v>0.30199999999999999</c:v>
                </c:pt>
                <c:pt idx="5">
                  <c:v>0.03</c:v>
                </c:pt>
                <c:pt idx="7">
                  <c:v>0.32100000000000001</c:v>
                </c:pt>
                <c:pt idx="8">
                  <c:v>0.433</c:v>
                </c:pt>
                <c:pt idx="9">
                  <c:v>0.186</c:v>
                </c:pt>
                <c:pt idx="10">
                  <c:v>2.8000000000000001E-2</c:v>
                </c:pt>
                <c:pt idx="1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Kui piisavalt Teie enda hinnangul liikumisharrastustega tegelete?</c:v>
                </c:pt>
                <c:pt idx="1">
                  <c:v>Täiesti piisavalt</c:v>
                </c:pt>
                <c:pt idx="2">
                  <c:v>Pigem piisavalt</c:v>
                </c:pt>
                <c:pt idx="3">
                  <c:v>Pigem ebapiisavalt</c:v>
                </c:pt>
                <c:pt idx="4">
                  <c:v>Täiesti ebapiisavalt</c:v>
                </c:pt>
                <c:pt idx="5">
                  <c:v>Ei oska öelda</c:v>
                </c:pt>
                <c:pt idx="6">
                  <c:v>Kas Te sooviksite tegeleda liikumisharrastustega ....?</c:v>
                </c:pt>
                <c:pt idx="7">
                  <c:v>oluliselt rohkem kui praegu</c:v>
                </c:pt>
                <c:pt idx="8">
                  <c:v>mõnevõrra rohkem kui praegu</c:v>
                </c:pt>
                <c:pt idx="9">
                  <c:v>samas mahus kui praegu</c:v>
                </c:pt>
                <c:pt idx="10">
                  <c:v>mõnevõrra vähem kui praegu</c:v>
                </c:pt>
                <c:pt idx="11">
                  <c:v>oluliselt vähem kui praegu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1">
                  <c:v>0.09</c:v>
                </c:pt>
                <c:pt idx="2">
                  <c:v>0.192</c:v>
                </c:pt>
                <c:pt idx="3">
                  <c:v>0.36399999999999999</c:v>
                </c:pt>
                <c:pt idx="4">
                  <c:v>0.26900000000000002</c:v>
                </c:pt>
                <c:pt idx="5">
                  <c:v>8.5000000000000006E-2</c:v>
                </c:pt>
                <c:pt idx="7">
                  <c:v>0.153</c:v>
                </c:pt>
                <c:pt idx="8">
                  <c:v>0.41699999999999998</c:v>
                </c:pt>
                <c:pt idx="9">
                  <c:v>0.30199999999999999</c:v>
                </c:pt>
                <c:pt idx="10">
                  <c:v>3.5999999999999997E-2</c:v>
                </c:pt>
                <c:pt idx="11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3384567932869426"/>
          <c:w val="0.75322482787477663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0.44900000000000001</c:v>
                </c:pt>
                <c:pt idx="2">
                  <c:v>0.04</c:v>
                </c:pt>
                <c:pt idx="3">
                  <c:v>0.26400000000000001</c:v>
                </c:pt>
                <c:pt idx="4">
                  <c:v>0.16200000000000001</c:v>
                </c:pt>
                <c:pt idx="5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0.5</c:v>
                </c:pt>
                <c:pt idx="2">
                  <c:v>5.7000000000000002E-2</c:v>
                </c:pt>
                <c:pt idx="3">
                  <c:v>0.22700000000000001</c:v>
                </c:pt>
                <c:pt idx="4">
                  <c:v>0.20200000000000001</c:v>
                </c:pt>
                <c:pt idx="5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1">
                  <c:v>0.80800000000000005</c:v>
                </c:pt>
                <c:pt idx="2">
                  <c:v>3.3000000000000002E-2</c:v>
                </c:pt>
                <c:pt idx="3">
                  <c:v>0.13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6"/>
          <c:y val="0.13384567932869426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Kuivõrd Teid huvitab sport ja spordiga seotu?</c:v>
                </c:pt>
                <c:pt idx="1">
                  <c:v>Väga huvitab</c:v>
                </c:pt>
                <c:pt idx="2">
                  <c:v>Küllaltki huvitab</c:v>
                </c:pt>
                <c:pt idx="3">
                  <c:v>Eriti ei huvita</c:v>
                </c:pt>
                <c:pt idx="4">
                  <c:v>Ei huvita üldse</c:v>
                </c:pt>
                <c:pt idx="5">
                  <c:v>Kuivõrd tähtsaks Te peate, et inimesed tegeleksid tervisespordi ja liikumisharrastustega?</c:v>
                </c:pt>
                <c:pt idx="6">
                  <c:v>Väga tähtsaks</c:v>
                </c:pt>
                <c:pt idx="7">
                  <c:v>Küllaltki tähtsaks</c:v>
                </c:pt>
                <c:pt idx="8">
                  <c:v>Mitte eriti tähtsaks</c:v>
                </c:pt>
                <c:pt idx="9">
                  <c:v>Ei pea tähtsaks</c:v>
                </c:pt>
                <c:pt idx="10">
                  <c:v>Palun nimetage kuni kolm spordiala, mida Te jälgite …</c:v>
                </c:pt>
                <c:pt idx="11">
                  <c:v>Ma ei jälgi regulaarselt ühtegi spordiala</c:v>
                </c:pt>
                <c:pt idx="12">
                  <c:v>Ma ei jälgi tippvõistlusi</c:v>
                </c:pt>
                <c:pt idx="13">
                  <c:v>Ma ei jälgi Eesti taseme võistlusi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0.253</c:v>
                </c:pt>
                <c:pt idx="2">
                  <c:v>0.499</c:v>
                </c:pt>
                <c:pt idx="3">
                  <c:v>0.20699999999999999</c:v>
                </c:pt>
                <c:pt idx="4">
                  <c:v>4.1000000000000002E-2</c:v>
                </c:pt>
                <c:pt idx="6">
                  <c:v>0.52100000000000002</c:v>
                </c:pt>
                <c:pt idx="7">
                  <c:v>0.44</c:v>
                </c:pt>
                <c:pt idx="8">
                  <c:v>3.3000000000000002E-2</c:v>
                </c:pt>
                <c:pt idx="9">
                  <c:v>6.0000000000000001E-3</c:v>
                </c:pt>
                <c:pt idx="11">
                  <c:v>0.30299999999999999</c:v>
                </c:pt>
                <c:pt idx="12">
                  <c:v>0.12</c:v>
                </c:pt>
                <c:pt idx="13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Kuivõrd Teid huvitab sport ja spordiga seotu?</c:v>
                </c:pt>
                <c:pt idx="1">
                  <c:v>Väga huvitab</c:v>
                </c:pt>
                <c:pt idx="2">
                  <c:v>Küllaltki huvitab</c:v>
                </c:pt>
                <c:pt idx="3">
                  <c:v>Eriti ei huvita</c:v>
                </c:pt>
                <c:pt idx="4">
                  <c:v>Ei huvita üldse</c:v>
                </c:pt>
                <c:pt idx="5">
                  <c:v>Kuivõrd tähtsaks Te peate, et inimesed tegeleksid tervisespordi ja liikumisharrastustega?</c:v>
                </c:pt>
                <c:pt idx="6">
                  <c:v>Väga tähtsaks</c:v>
                </c:pt>
                <c:pt idx="7">
                  <c:v>Küllaltki tähtsaks</c:v>
                </c:pt>
                <c:pt idx="8">
                  <c:v>Mitte eriti tähtsaks</c:v>
                </c:pt>
                <c:pt idx="9">
                  <c:v>Ei pea tähtsaks</c:v>
                </c:pt>
                <c:pt idx="10">
                  <c:v>Palun nimetage kuni kolm spordiala, mida Te jälgite …</c:v>
                </c:pt>
                <c:pt idx="11">
                  <c:v>Ma ei jälgi regulaarselt ühtegi spordiala</c:v>
                </c:pt>
                <c:pt idx="12">
                  <c:v>Ma ei jälgi tippvõistlusi</c:v>
                </c:pt>
                <c:pt idx="13">
                  <c:v>Ma ei jälgi Eesti taseme võistlusi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0.13700000000000001</c:v>
                </c:pt>
                <c:pt idx="2">
                  <c:v>0.44900000000000001</c:v>
                </c:pt>
                <c:pt idx="3">
                  <c:v>0.33400000000000002</c:v>
                </c:pt>
                <c:pt idx="4">
                  <c:v>0.08</c:v>
                </c:pt>
                <c:pt idx="6">
                  <c:v>0.36399999999999999</c:v>
                </c:pt>
                <c:pt idx="7">
                  <c:v>0.57899999999999996</c:v>
                </c:pt>
                <c:pt idx="8">
                  <c:v>4.2999999999999997E-2</c:v>
                </c:pt>
                <c:pt idx="9">
                  <c:v>1.4E-2</c:v>
                </c:pt>
                <c:pt idx="11">
                  <c:v>0.41899999999999998</c:v>
                </c:pt>
                <c:pt idx="12">
                  <c:v>7.8E-2</c:v>
                </c:pt>
                <c:pt idx="13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Kuivõrd Teid huvitab sport ja spordiga seotu?</c:v>
                </c:pt>
                <c:pt idx="1">
                  <c:v>Väga huvitab</c:v>
                </c:pt>
                <c:pt idx="2">
                  <c:v>Küllaltki huvitab</c:v>
                </c:pt>
                <c:pt idx="3">
                  <c:v>Eriti ei huvita</c:v>
                </c:pt>
                <c:pt idx="4">
                  <c:v>Ei huvita üldse</c:v>
                </c:pt>
                <c:pt idx="5">
                  <c:v>Kuivõrd tähtsaks Te peate, et inimesed tegeleksid tervisespordi ja liikumisharrastustega?</c:v>
                </c:pt>
                <c:pt idx="6">
                  <c:v>Väga tähtsaks</c:v>
                </c:pt>
                <c:pt idx="7">
                  <c:v>Küllaltki tähtsaks</c:v>
                </c:pt>
                <c:pt idx="8">
                  <c:v>Mitte eriti tähtsaks</c:v>
                </c:pt>
                <c:pt idx="9">
                  <c:v>Ei pea tähtsaks</c:v>
                </c:pt>
                <c:pt idx="10">
                  <c:v>Palun nimetage kuni kolm spordiala, mida Te jälgite …</c:v>
                </c:pt>
                <c:pt idx="11">
                  <c:v>Ma ei jälgi regulaarselt ühtegi spordiala</c:v>
                </c:pt>
                <c:pt idx="12">
                  <c:v>Ma ei jälgi tippvõistlusi</c:v>
                </c:pt>
                <c:pt idx="13">
                  <c:v>Ma ei jälgi Eesti taseme võistlusi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1">
                  <c:v>4.5999999999999999E-2</c:v>
                </c:pt>
                <c:pt idx="2">
                  <c:v>0.22800000000000001</c:v>
                </c:pt>
                <c:pt idx="3">
                  <c:v>0.495</c:v>
                </c:pt>
                <c:pt idx="4">
                  <c:v>0.23100000000000001</c:v>
                </c:pt>
                <c:pt idx="6">
                  <c:v>0.23599999999999999</c:v>
                </c:pt>
                <c:pt idx="7">
                  <c:v>0.57199999999999995</c:v>
                </c:pt>
                <c:pt idx="8">
                  <c:v>0.13100000000000001</c:v>
                </c:pt>
                <c:pt idx="9">
                  <c:v>6.2E-2</c:v>
                </c:pt>
                <c:pt idx="11">
                  <c:v>0.55600000000000005</c:v>
                </c:pt>
                <c:pt idx="12">
                  <c:v>0.218</c:v>
                </c:pt>
                <c:pt idx="13">
                  <c:v>0.58699999999999997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n-US" sz="1800" b="0" i="0" u="none" strike="noStrike" baseline="0" dirty="0"/>
              <a:t>59,6%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39827903305565066"/>
          <c:y val="0.21069946972019282"/>
          <c:w val="0.58198362432956752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võimlemine, tõstmine, jõusaal, jooga, pole acro, trenažöör</c:v>
                </c:pt>
                <c:pt idx="6">
                  <c:v>võitluskunstid, enesekaitse, karate, maadlus, poks</c:v>
                </c:pt>
                <c:pt idx="7">
                  <c:v>ujumine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sõudmine, purjetamine, purjelaud, lohesurf</c:v>
                </c:pt>
                <c:pt idx="11">
                  <c:v>ratsutamine, laskmine, vehklemine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0.314</c:v>
                </c:pt>
                <c:pt idx="1">
                  <c:v>0.27200000000000002</c:v>
                </c:pt>
                <c:pt idx="2">
                  <c:v>8.3000000000000004E-2</c:v>
                </c:pt>
                <c:pt idx="3">
                  <c:v>7.4999999999999997E-2</c:v>
                </c:pt>
                <c:pt idx="4">
                  <c:v>6.4000000000000001E-2</c:v>
                </c:pt>
                <c:pt idx="5">
                  <c:v>4.2000000000000003E-2</c:v>
                </c:pt>
                <c:pt idx="6">
                  <c:v>3.6999999999999998E-2</c:v>
                </c:pt>
                <c:pt idx="7">
                  <c:v>3.3000000000000002E-2</c:v>
                </c:pt>
                <c:pt idx="8">
                  <c:v>2.5000000000000001E-2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võimlemine, tõstmine, jõusaal, jooga, pole acro, trenažöör</c:v>
                </c:pt>
                <c:pt idx="6">
                  <c:v>võitluskunstid, enesekaitse, karate, maadlus, poks</c:v>
                </c:pt>
                <c:pt idx="7">
                  <c:v>ujumine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sõudmine, purjetamine, purjelaud, lohesurf</c:v>
                </c:pt>
                <c:pt idx="11">
                  <c:v>ratsutamine, laskmine, vehklemine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0.39</c:v>
                </c:pt>
                <c:pt idx="1">
                  <c:v>0.27600000000000002</c:v>
                </c:pt>
                <c:pt idx="2">
                  <c:v>4.2999999999999997E-2</c:v>
                </c:pt>
                <c:pt idx="3">
                  <c:v>0.11</c:v>
                </c:pt>
                <c:pt idx="4">
                  <c:v>3.5000000000000003E-2</c:v>
                </c:pt>
                <c:pt idx="5">
                  <c:v>3.9E-2</c:v>
                </c:pt>
                <c:pt idx="6">
                  <c:v>4.7E-2</c:v>
                </c:pt>
                <c:pt idx="7">
                  <c:v>1.6E-2</c:v>
                </c:pt>
                <c:pt idx="8">
                  <c:v>1.2E-2</c:v>
                </c:pt>
                <c:pt idx="9">
                  <c:v>4.0000000000000001E-3</c:v>
                </c:pt>
                <c:pt idx="10">
                  <c:v>8.0000000000000002E-3</c:v>
                </c:pt>
                <c:pt idx="1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võimlemine, tõstmine, jõusaal, jooga, pole acro, trenažöör</c:v>
                </c:pt>
                <c:pt idx="6">
                  <c:v>võitluskunstid, enesekaitse, karate, maadlus, poks</c:v>
                </c:pt>
                <c:pt idx="7">
                  <c:v>ujumine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sõudmine, purjetamine, purjelaud, lohesurf</c:v>
                </c:pt>
                <c:pt idx="11">
                  <c:v>ratsutamine, laskmine, vehklemine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0.29199999999999998</c:v>
                </c:pt>
                <c:pt idx="1">
                  <c:v>0.40400000000000003</c:v>
                </c:pt>
                <c:pt idx="2">
                  <c:v>2.3E-2</c:v>
                </c:pt>
                <c:pt idx="3">
                  <c:v>0.11700000000000001</c:v>
                </c:pt>
                <c:pt idx="4">
                  <c:v>5.2999999999999999E-2</c:v>
                </c:pt>
                <c:pt idx="5">
                  <c:v>1.2E-2</c:v>
                </c:pt>
                <c:pt idx="6">
                  <c:v>1.2E-2</c:v>
                </c:pt>
                <c:pt idx="7">
                  <c:v>4.1000000000000002E-2</c:v>
                </c:pt>
                <c:pt idx="8">
                  <c:v>2.3E-2</c:v>
                </c:pt>
                <c:pt idx="1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44</a:t>
            </a:r>
            <a:r>
              <a:rPr lang="en-US" sz="1800" b="0" i="0" u="none" strike="noStrike" baseline="0" dirty="0"/>
              <a:t>,6%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910535065381011"/>
          <c:y val="0.21069946972019282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ujumine</c:v>
                </c:pt>
                <c:pt idx="7">
                  <c:v>võitluskunstid, enesekaitse, karate, maadlus, poks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kõndimine, jalutamine, kepikõnd</c:v>
                </c:pt>
                <c:pt idx="11">
                  <c:v>tantsimine, rühmatrennid</c:v>
                </c:pt>
                <c:pt idx="12">
                  <c:v>olümpiamängud, maailmameistrivõistlused, euroopa võistlused, võistlused telekast, muu määratlemata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0.32800000000000001</c:v>
                </c:pt>
                <c:pt idx="1">
                  <c:v>0.246</c:v>
                </c:pt>
                <c:pt idx="2">
                  <c:v>0.10299999999999999</c:v>
                </c:pt>
                <c:pt idx="3">
                  <c:v>7.6999999999999999E-2</c:v>
                </c:pt>
                <c:pt idx="4">
                  <c:v>6.7000000000000004E-2</c:v>
                </c:pt>
                <c:pt idx="5">
                  <c:v>3.5999999999999997E-2</c:v>
                </c:pt>
                <c:pt idx="6">
                  <c:v>3.3000000000000002E-2</c:v>
                </c:pt>
                <c:pt idx="7">
                  <c:v>2.8000000000000001E-2</c:v>
                </c:pt>
                <c:pt idx="8">
                  <c:v>2.5999999999999999E-2</c:v>
                </c:pt>
                <c:pt idx="9">
                  <c:v>1.4999999999999999E-2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ujumine</c:v>
                </c:pt>
                <c:pt idx="7">
                  <c:v>võitluskunstid, enesekaitse, karate, maadlus, poks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kõndimine, jalutamine, kepikõnd</c:v>
                </c:pt>
                <c:pt idx="11">
                  <c:v>tantsimine, rühmatrennid</c:v>
                </c:pt>
                <c:pt idx="12">
                  <c:v>olümpiamängud, maailmameistrivõistlused, euroopa võistlused, võistlused telekast, muu määratlemata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0.308</c:v>
                </c:pt>
                <c:pt idx="1">
                  <c:v>0.23100000000000001</c:v>
                </c:pt>
                <c:pt idx="2">
                  <c:v>0.126</c:v>
                </c:pt>
                <c:pt idx="3">
                  <c:v>7.6999999999999999E-2</c:v>
                </c:pt>
                <c:pt idx="4">
                  <c:v>0.11</c:v>
                </c:pt>
                <c:pt idx="5">
                  <c:v>3.7999999999999999E-2</c:v>
                </c:pt>
                <c:pt idx="6">
                  <c:v>5.0000000000000001E-3</c:v>
                </c:pt>
                <c:pt idx="7">
                  <c:v>4.3999999999999997E-2</c:v>
                </c:pt>
                <c:pt idx="8">
                  <c:v>3.3000000000000002E-2</c:v>
                </c:pt>
                <c:pt idx="9">
                  <c:v>5.0000000000000001E-3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ujumine</c:v>
                </c:pt>
                <c:pt idx="7">
                  <c:v>võitluskunstid, enesekaitse, karate, maadlus, poks</c:v>
                </c:pt>
                <c:pt idx="8">
                  <c:v>keegel, piljard, diskgolf, vibu, koroona, golf, snooker, petank, curling</c:v>
                </c:pt>
                <c:pt idx="9">
                  <c:v>jalgratas</c:v>
                </c:pt>
                <c:pt idx="10">
                  <c:v>kõndimine, jalutamine, kepikõnd</c:v>
                </c:pt>
                <c:pt idx="11">
                  <c:v>tantsimine, rühmatrennid</c:v>
                </c:pt>
                <c:pt idx="12">
                  <c:v>olümpiamängud, maailmameistrivõistlused, euroopa võistlused, võistlused telekast, muu määratlemata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0.23599999999999999</c:v>
                </c:pt>
                <c:pt idx="1">
                  <c:v>0.30199999999999999</c:v>
                </c:pt>
                <c:pt idx="2">
                  <c:v>4.7E-2</c:v>
                </c:pt>
                <c:pt idx="3">
                  <c:v>6.6000000000000003E-2</c:v>
                </c:pt>
                <c:pt idx="4">
                  <c:v>0.19800000000000001</c:v>
                </c:pt>
                <c:pt idx="5">
                  <c:v>1.9E-2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8.9999999999999993E-3</c:v>
                </c:pt>
                <c:pt idx="9">
                  <c:v>8.9999999999999993E-3</c:v>
                </c:pt>
                <c:pt idx="10">
                  <c:v>2.8000000000000001E-2</c:v>
                </c:pt>
                <c:pt idx="11">
                  <c:v>1.9E-2</c:v>
                </c:pt>
                <c:pt idx="1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30</a:t>
            </a:r>
            <a:r>
              <a:rPr lang="en-US" sz="1800" b="0" i="0" u="none" strike="noStrike" baseline="0" dirty="0"/>
              <a:t>,</a:t>
            </a:r>
            <a:r>
              <a:rPr lang="et-EE" sz="1800" b="0" i="0" u="none" strike="noStrike" baseline="0" dirty="0"/>
              <a:t>0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910535065381011"/>
          <c:y val="0.21069946972019282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motokross, langevari, autoralli, vormel</c:v>
                </c:pt>
                <c:pt idx="3">
                  <c:v>jooksmine, kergejõustik, orienteerumine, 10-nevõistlus, mitmevõistlus, sportmängud</c:v>
                </c:pt>
                <c:pt idx="4">
                  <c:v>tennis, sulgpall, bowling, lauatennis</c:v>
                </c:pt>
                <c:pt idx="5">
                  <c:v>keegel, piljard, diskgolf, vibu, koroona, golf, snooker, petank, curling</c:v>
                </c:pt>
                <c:pt idx="6">
                  <c:v>võitluskunstid, enesekaitse, karate, maadlus, poks</c:v>
                </c:pt>
                <c:pt idx="7">
                  <c:v>võimlemine, tõstmine, jõusaal, jooga, pole acro, trenažöör</c:v>
                </c:pt>
                <c:pt idx="8">
                  <c:v>jalgratas</c:v>
                </c:pt>
                <c:pt idx="9">
                  <c:v>ujumine</c:v>
                </c:pt>
                <c:pt idx="10">
                  <c:v>olümpiamängud, maailmameistrivõistlused, euroopa võistlused, võistlused telekast, muu määratlemata</c:v>
                </c:pt>
                <c:pt idx="11">
                  <c:v>sõudmine, purjetamine, purjelaud, lohesurf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0.24299999999999999</c:v>
                </c:pt>
                <c:pt idx="1">
                  <c:v>0.19800000000000001</c:v>
                </c:pt>
                <c:pt idx="2">
                  <c:v>0.13400000000000001</c:v>
                </c:pt>
                <c:pt idx="3">
                  <c:v>0.127</c:v>
                </c:pt>
                <c:pt idx="4">
                  <c:v>0.09</c:v>
                </c:pt>
                <c:pt idx="5">
                  <c:v>4.4999999999999998E-2</c:v>
                </c:pt>
                <c:pt idx="6">
                  <c:v>4.4999999999999998E-2</c:v>
                </c:pt>
                <c:pt idx="7">
                  <c:v>0.03</c:v>
                </c:pt>
                <c:pt idx="8">
                  <c:v>2.1999999999999999E-2</c:v>
                </c:pt>
                <c:pt idx="9">
                  <c:v>2.1999999999999999E-2</c:v>
                </c:pt>
                <c:pt idx="10">
                  <c:v>1.9E-2</c:v>
                </c:pt>
                <c:pt idx="1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motokross, langevari, autoralli, vormel</c:v>
                </c:pt>
                <c:pt idx="3">
                  <c:v>jooksmine, kergejõustik, orienteerumine, 10-nevõistlus, mitmevõistlus, sportmängud</c:v>
                </c:pt>
                <c:pt idx="4">
                  <c:v>tennis, sulgpall, bowling, lauatennis</c:v>
                </c:pt>
                <c:pt idx="5">
                  <c:v>keegel, piljard, diskgolf, vibu, koroona, golf, snooker, petank, curling</c:v>
                </c:pt>
                <c:pt idx="6">
                  <c:v>võitluskunstid, enesekaitse, karate, maadlus, poks</c:v>
                </c:pt>
                <c:pt idx="7">
                  <c:v>võimlemine, tõstmine, jõusaal, jooga, pole acro, trenažöör</c:v>
                </c:pt>
                <c:pt idx="8">
                  <c:v>jalgratas</c:v>
                </c:pt>
                <c:pt idx="9">
                  <c:v>ujumine</c:v>
                </c:pt>
                <c:pt idx="10">
                  <c:v>olümpiamängud, maailmameistrivõistlused, euroopa võistlused, võistlused telekast, muu määratlemata</c:v>
                </c:pt>
                <c:pt idx="11">
                  <c:v>sõudmine, purjetamine, purjelaud, lohesurf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0.28899999999999998</c:v>
                </c:pt>
                <c:pt idx="1">
                  <c:v>0.248</c:v>
                </c:pt>
                <c:pt idx="2">
                  <c:v>0.13200000000000001</c:v>
                </c:pt>
                <c:pt idx="3">
                  <c:v>6.6000000000000003E-2</c:v>
                </c:pt>
                <c:pt idx="4">
                  <c:v>8.3000000000000004E-2</c:v>
                </c:pt>
                <c:pt idx="5">
                  <c:v>2.5000000000000001E-2</c:v>
                </c:pt>
                <c:pt idx="6">
                  <c:v>0.05</c:v>
                </c:pt>
                <c:pt idx="7">
                  <c:v>8.0000000000000002E-3</c:v>
                </c:pt>
                <c:pt idx="8">
                  <c:v>8.0000000000000002E-3</c:v>
                </c:pt>
                <c:pt idx="9">
                  <c:v>2.5000000000000001E-2</c:v>
                </c:pt>
                <c:pt idx="10">
                  <c:v>3.3000000000000002E-2</c:v>
                </c:pt>
                <c:pt idx="1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motokross, langevari, autoralli, vormel</c:v>
                </c:pt>
                <c:pt idx="3">
                  <c:v>jooksmine, kergejõustik, orienteerumine, 10-nevõistlus, mitmevõistlus, sportmängud</c:v>
                </c:pt>
                <c:pt idx="4">
                  <c:v>tennis, sulgpall, bowling, lauatennis</c:v>
                </c:pt>
                <c:pt idx="5">
                  <c:v>keegel, piljard, diskgolf, vibu, koroona, golf, snooker, petank, curling</c:v>
                </c:pt>
                <c:pt idx="6">
                  <c:v>võitluskunstid, enesekaitse, karate, maadlus, poks</c:v>
                </c:pt>
                <c:pt idx="7">
                  <c:v>võimlemine, tõstmine, jõusaal, jooga, pole acro, trenažöör</c:v>
                </c:pt>
                <c:pt idx="8">
                  <c:v>jalgratas</c:v>
                </c:pt>
                <c:pt idx="9">
                  <c:v>ujumine</c:v>
                </c:pt>
                <c:pt idx="10">
                  <c:v>olümpiamängud, maailmameistrivõistlused, euroopa võistlused, võistlused telekast, muu määratlemata</c:v>
                </c:pt>
                <c:pt idx="11">
                  <c:v>sõudmine, purjetamine, purjelaud, lohesurf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0.28399999999999997</c:v>
                </c:pt>
                <c:pt idx="1">
                  <c:v>0.13400000000000001</c:v>
                </c:pt>
                <c:pt idx="2">
                  <c:v>0.11899999999999999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0.03</c:v>
                </c:pt>
                <c:pt idx="6">
                  <c:v>0.06</c:v>
                </c:pt>
                <c:pt idx="8">
                  <c:v>0.11899999999999999</c:v>
                </c:pt>
                <c:pt idx="9">
                  <c:v>0.03</c:v>
                </c:pt>
                <c:pt idx="10">
                  <c:v>4.4999999999999998E-2</c:v>
                </c:pt>
                <c:pt idx="1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n-US" sz="1800" b="0" i="0" u="none" strike="noStrike" baseline="0" dirty="0"/>
              <a:t>5</a:t>
            </a:r>
            <a:r>
              <a:rPr lang="et-EE" sz="1800" b="0" i="0" u="none" strike="noStrike" baseline="0" dirty="0"/>
              <a:t>2</a:t>
            </a:r>
            <a:r>
              <a:rPr lang="en-US" sz="1800" b="0" i="0" u="none" strike="noStrike" baseline="0" dirty="0"/>
              <a:t>,</a:t>
            </a:r>
            <a:r>
              <a:rPr lang="et-EE" sz="1800" b="0" i="0" u="none" strike="noStrike" baseline="0" dirty="0"/>
              <a:t>8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39827903305565066"/>
          <c:y val="0.21069946972019282"/>
          <c:w val="0.58198362432956752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olümpiamängud, maailmameistrivõistlused, euroopa võistlused, võistlused telekast, eestlaste osalemine, muu määrat</c:v>
                </c:pt>
                <c:pt idx="7">
                  <c:v>ujumine</c:v>
                </c:pt>
                <c:pt idx="8">
                  <c:v>võitluskunstid, enesekaitse, karate, maadlus, poks</c:v>
                </c:pt>
                <c:pt idx="9">
                  <c:v>sõudmine, purjetamine, purjelaud, lohesurf</c:v>
                </c:pt>
                <c:pt idx="10">
                  <c:v>ratsutamine, laskmine, vehklemine</c:v>
                </c:pt>
                <c:pt idx="11">
                  <c:v>jalgratas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0.314</c:v>
                </c:pt>
                <c:pt idx="1">
                  <c:v>0.253</c:v>
                </c:pt>
                <c:pt idx="2">
                  <c:v>0.159</c:v>
                </c:pt>
                <c:pt idx="3">
                  <c:v>5.8999999999999997E-2</c:v>
                </c:pt>
                <c:pt idx="4">
                  <c:v>5.3999999999999999E-2</c:v>
                </c:pt>
                <c:pt idx="5">
                  <c:v>3.3000000000000002E-2</c:v>
                </c:pt>
                <c:pt idx="6">
                  <c:v>3.3000000000000002E-2</c:v>
                </c:pt>
                <c:pt idx="7">
                  <c:v>2.8000000000000001E-2</c:v>
                </c:pt>
                <c:pt idx="8">
                  <c:v>2.3E-2</c:v>
                </c:pt>
                <c:pt idx="9">
                  <c:v>1.4E-2</c:v>
                </c:pt>
                <c:pt idx="10">
                  <c:v>1.2E-2</c:v>
                </c:pt>
                <c:pt idx="1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olümpiamängud, maailmameistrivõistlused, euroopa võistlused, võistlused telekast, eestlaste osalemine, muu määrat</c:v>
                </c:pt>
                <c:pt idx="7">
                  <c:v>ujumine</c:v>
                </c:pt>
                <c:pt idx="8">
                  <c:v>võitluskunstid, enesekaitse, karate, maadlus, poks</c:v>
                </c:pt>
                <c:pt idx="9">
                  <c:v>sõudmine, purjetamine, purjelaud, lohesurf</c:v>
                </c:pt>
                <c:pt idx="10">
                  <c:v>ratsutamine, laskmine, vehklemine</c:v>
                </c:pt>
                <c:pt idx="11">
                  <c:v>jalgratas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0.32800000000000001</c:v>
                </c:pt>
                <c:pt idx="1">
                  <c:v>0.27200000000000002</c:v>
                </c:pt>
                <c:pt idx="2">
                  <c:v>0.153</c:v>
                </c:pt>
                <c:pt idx="3">
                  <c:v>3.4000000000000002E-2</c:v>
                </c:pt>
                <c:pt idx="4">
                  <c:v>7.1999999999999995E-2</c:v>
                </c:pt>
                <c:pt idx="5">
                  <c:v>2.5999999999999999E-2</c:v>
                </c:pt>
                <c:pt idx="6">
                  <c:v>3.4000000000000002E-2</c:v>
                </c:pt>
                <c:pt idx="7">
                  <c:v>2.1000000000000001E-2</c:v>
                </c:pt>
                <c:pt idx="8">
                  <c:v>2.1000000000000001E-2</c:v>
                </c:pt>
                <c:pt idx="9">
                  <c:v>4.0000000000000001E-3</c:v>
                </c:pt>
                <c:pt idx="10">
                  <c:v>0.03</c:v>
                </c:pt>
                <c:pt idx="1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võimlemine, tõstmine, jõusaal, jooga, pole acro, trenažöör</c:v>
                </c:pt>
                <c:pt idx="6">
                  <c:v>olümpiamängud, maailmameistrivõistlused, euroopa võistlused, võistlused telekast, eestlaste osalemine, muu määrat</c:v>
                </c:pt>
                <c:pt idx="7">
                  <c:v>ujumine</c:v>
                </c:pt>
                <c:pt idx="8">
                  <c:v>võitluskunstid, enesekaitse, karate, maadlus, poks</c:v>
                </c:pt>
                <c:pt idx="9">
                  <c:v>sõudmine, purjetamine, purjelaud, lohesurf</c:v>
                </c:pt>
                <c:pt idx="10">
                  <c:v>ratsutamine, laskmine, vehklemine</c:v>
                </c:pt>
                <c:pt idx="11">
                  <c:v>jalgratas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0.26400000000000001</c:v>
                </c:pt>
                <c:pt idx="1">
                  <c:v>0.41399999999999998</c:v>
                </c:pt>
                <c:pt idx="2">
                  <c:v>0.1</c:v>
                </c:pt>
                <c:pt idx="3">
                  <c:v>7.0999999999999994E-2</c:v>
                </c:pt>
                <c:pt idx="4">
                  <c:v>5.7000000000000002E-2</c:v>
                </c:pt>
                <c:pt idx="5">
                  <c:v>2.1000000000000001E-2</c:v>
                </c:pt>
                <c:pt idx="6">
                  <c:v>4.2999999999999997E-2</c:v>
                </c:pt>
                <c:pt idx="8">
                  <c:v>7.0000000000000001E-3</c:v>
                </c:pt>
                <c:pt idx="10">
                  <c:v>7.0000000000000001E-3</c:v>
                </c:pt>
                <c:pt idx="11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40</a:t>
            </a:r>
            <a:r>
              <a:rPr lang="en-US" sz="1800" b="0" i="0" u="none" strike="noStrike" baseline="0" dirty="0"/>
              <a:t>,</a:t>
            </a:r>
            <a:r>
              <a:rPr lang="et-EE" sz="1800" b="0" i="0" u="none" strike="noStrike" baseline="0" dirty="0"/>
              <a:t>1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keegel, piljard, diskgolf, vibu, koroona, golf, snooker, petank, curling</c:v>
                </c:pt>
                <c:pt idx="7">
                  <c:v>võitluskunstid, enesekaitse, karate, maadlus, poks</c:v>
                </c:pt>
                <c:pt idx="8">
                  <c:v>olümpiamängud, maailmameistrivõistlused, euroopa võistlused, võistlused telekast, eestlaste osalemine, muu määrat</c:v>
                </c:pt>
                <c:pt idx="9">
                  <c:v>sõudmine, purjetamine, purjelaud, lohesurf</c:v>
                </c:pt>
                <c:pt idx="10">
                  <c:v>jalgratas</c:v>
                </c:pt>
                <c:pt idx="11">
                  <c:v>võimlemine, tõstmine, jõusaal, jooga, pole acro, trenažöör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0.28499999999999998</c:v>
                </c:pt>
                <c:pt idx="1">
                  <c:v>0.26800000000000002</c:v>
                </c:pt>
                <c:pt idx="2">
                  <c:v>0.191</c:v>
                </c:pt>
                <c:pt idx="3">
                  <c:v>6.2E-2</c:v>
                </c:pt>
                <c:pt idx="4">
                  <c:v>4.3999999999999997E-2</c:v>
                </c:pt>
                <c:pt idx="5">
                  <c:v>2.9000000000000001E-2</c:v>
                </c:pt>
                <c:pt idx="6">
                  <c:v>2.5999999999999999E-2</c:v>
                </c:pt>
                <c:pt idx="7">
                  <c:v>2.1000000000000001E-2</c:v>
                </c:pt>
                <c:pt idx="8">
                  <c:v>1.7999999999999999E-2</c:v>
                </c:pt>
                <c:pt idx="9">
                  <c:v>1.4999999999999999E-2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keegel, piljard, diskgolf, vibu, koroona, golf, snooker, petank, curling</c:v>
                </c:pt>
                <c:pt idx="7">
                  <c:v>võitluskunstid, enesekaitse, karate, maadlus, poks</c:v>
                </c:pt>
                <c:pt idx="8">
                  <c:v>olümpiamängud, maailmameistrivõistlused, euroopa võistlused, võistlused telekast, eestlaste osalemine, muu määrat</c:v>
                </c:pt>
                <c:pt idx="9">
                  <c:v>sõudmine, purjetamine, purjelaud, lohesurf</c:v>
                </c:pt>
                <c:pt idx="10">
                  <c:v>jalgratas</c:v>
                </c:pt>
                <c:pt idx="11">
                  <c:v>võimlemine, tõstmine, jõusaal, jooga, pole acro, trenažöör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0.33300000000000002</c:v>
                </c:pt>
                <c:pt idx="1">
                  <c:v>0.30399999999999999</c:v>
                </c:pt>
                <c:pt idx="2">
                  <c:v>0.16400000000000001</c:v>
                </c:pt>
                <c:pt idx="3">
                  <c:v>5.2999999999999999E-2</c:v>
                </c:pt>
                <c:pt idx="4">
                  <c:v>5.2999999999999999E-2</c:v>
                </c:pt>
                <c:pt idx="5">
                  <c:v>2.9000000000000001E-2</c:v>
                </c:pt>
                <c:pt idx="6">
                  <c:v>6.0000000000000001E-3</c:v>
                </c:pt>
                <c:pt idx="7">
                  <c:v>2.9000000000000001E-2</c:v>
                </c:pt>
                <c:pt idx="8">
                  <c:v>1.2E-2</c:v>
                </c:pt>
                <c:pt idx="9">
                  <c:v>6.0000000000000001E-3</c:v>
                </c:pt>
                <c:pt idx="11">
                  <c:v>6.0000000000000001E-3</c:v>
                </c:pt>
                <c:pt idx="1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keegel, piljard, diskgolf, vibu, koroona, golf, snooker, petank, curling</c:v>
                </c:pt>
                <c:pt idx="7">
                  <c:v>võitluskunstid, enesekaitse, karate, maadlus, poks</c:v>
                </c:pt>
                <c:pt idx="8">
                  <c:v>olümpiamängud, maailmameistrivõistlused, euroopa võistlused, võistlused telekast, eestlaste osalemine, muu määrat</c:v>
                </c:pt>
                <c:pt idx="9">
                  <c:v>sõudmine, purjetamine, purjelaud, lohesurf</c:v>
                </c:pt>
                <c:pt idx="10">
                  <c:v>jalgratas</c:v>
                </c:pt>
                <c:pt idx="11">
                  <c:v>võimlemine, tõstmine, jõusaal, jooga, pole acro, trenažöör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0.26500000000000001</c:v>
                </c:pt>
                <c:pt idx="1">
                  <c:v>0.30599999999999999</c:v>
                </c:pt>
                <c:pt idx="2">
                  <c:v>0.184</c:v>
                </c:pt>
                <c:pt idx="3">
                  <c:v>6.0999999999999999E-2</c:v>
                </c:pt>
                <c:pt idx="4">
                  <c:v>4.1000000000000002E-2</c:v>
                </c:pt>
                <c:pt idx="5">
                  <c:v>3.1E-2</c:v>
                </c:pt>
                <c:pt idx="6">
                  <c:v>0.01</c:v>
                </c:pt>
                <c:pt idx="8">
                  <c:v>4.1000000000000002E-2</c:v>
                </c:pt>
                <c:pt idx="10">
                  <c:v>0.01</c:v>
                </c:pt>
                <c:pt idx="11">
                  <c:v>4.1000000000000002E-2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26,9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910535065381011"/>
          <c:y val="0.21069946972019282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võitluskunstid, enesekaitse, karate, maadlus, poks</c:v>
                </c:pt>
                <c:pt idx="6">
                  <c:v>ujumine</c:v>
                </c:pt>
                <c:pt idx="7">
                  <c:v>võimlemine, tõstmine, jõusaal, jooga, pole acro, trenažöör</c:v>
                </c:pt>
                <c:pt idx="8">
                  <c:v>keegel, piljard, diskgolf, vibu, koroona, golf, snooker, petank, curling</c:v>
                </c:pt>
                <c:pt idx="9">
                  <c:v>ratsutamine, laskmine, vehklemine</c:v>
                </c:pt>
                <c:pt idx="10">
                  <c:v>olümpiamängud, maailmameistrivõistlused, euroopa võistlused, võistlused telekast, eestlaste osalemine, muu määrat</c:v>
                </c:pt>
                <c:pt idx="11">
                  <c:v>jalgratas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0.26100000000000001</c:v>
                </c:pt>
                <c:pt idx="1">
                  <c:v>0.26100000000000001</c:v>
                </c:pt>
                <c:pt idx="2">
                  <c:v>0.17599999999999999</c:v>
                </c:pt>
                <c:pt idx="3">
                  <c:v>0.08</c:v>
                </c:pt>
                <c:pt idx="4">
                  <c:v>6.3E-2</c:v>
                </c:pt>
                <c:pt idx="5">
                  <c:v>4.5999999999999999E-2</c:v>
                </c:pt>
                <c:pt idx="6">
                  <c:v>2.9000000000000001E-2</c:v>
                </c:pt>
                <c:pt idx="7">
                  <c:v>2.1000000000000001E-2</c:v>
                </c:pt>
                <c:pt idx="8">
                  <c:v>1.7000000000000001E-2</c:v>
                </c:pt>
                <c:pt idx="9">
                  <c:v>1.7000000000000001E-2</c:v>
                </c:pt>
                <c:pt idx="10">
                  <c:v>1.2999999999999999E-2</c:v>
                </c:pt>
                <c:pt idx="1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võitluskunstid, enesekaitse, karate, maadlus, poks</c:v>
                </c:pt>
                <c:pt idx="6">
                  <c:v>ujumine</c:v>
                </c:pt>
                <c:pt idx="7">
                  <c:v>võimlemine, tõstmine, jõusaal, jooga, pole acro, trenažöör</c:v>
                </c:pt>
                <c:pt idx="8">
                  <c:v>keegel, piljard, diskgolf, vibu, koroona, golf, snooker, petank, curling</c:v>
                </c:pt>
                <c:pt idx="9">
                  <c:v>ratsutamine, laskmine, vehklemine</c:v>
                </c:pt>
                <c:pt idx="10">
                  <c:v>olümpiamängud, maailmameistrivõistlused, euroopa võistlused, võistlused telekast, eestlaste osalemine, muu määrat</c:v>
                </c:pt>
                <c:pt idx="11">
                  <c:v>jalgratas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0.23100000000000001</c:v>
                </c:pt>
                <c:pt idx="1">
                  <c:v>0.30599999999999999</c:v>
                </c:pt>
                <c:pt idx="2">
                  <c:v>0.157</c:v>
                </c:pt>
                <c:pt idx="3">
                  <c:v>4.5999999999999999E-2</c:v>
                </c:pt>
                <c:pt idx="4">
                  <c:v>9.2999999999999999E-2</c:v>
                </c:pt>
                <c:pt idx="5">
                  <c:v>1.9E-2</c:v>
                </c:pt>
                <c:pt idx="6">
                  <c:v>1.9E-2</c:v>
                </c:pt>
                <c:pt idx="7">
                  <c:v>3.6999999999999998E-2</c:v>
                </c:pt>
                <c:pt idx="8">
                  <c:v>2.8000000000000001E-2</c:v>
                </c:pt>
                <c:pt idx="9">
                  <c:v>1.9E-2</c:v>
                </c:pt>
                <c:pt idx="10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mitmevõistlus, sportmängud</c:v>
                </c:pt>
                <c:pt idx="3">
                  <c:v>tennis, sulgpall, bowling, lauatennis</c:v>
                </c:pt>
                <c:pt idx="4">
                  <c:v>motokross, langevari, autoralli, vormel</c:v>
                </c:pt>
                <c:pt idx="5">
                  <c:v>võitluskunstid, enesekaitse, karate, maadlus, poks</c:v>
                </c:pt>
                <c:pt idx="6">
                  <c:v>ujumine</c:v>
                </c:pt>
                <c:pt idx="7">
                  <c:v>võimlemine, tõstmine, jõusaal, jooga, pole acro, trenažöör</c:v>
                </c:pt>
                <c:pt idx="8">
                  <c:v>keegel, piljard, diskgolf, vibu, koroona, golf, snooker, petank, curling</c:v>
                </c:pt>
                <c:pt idx="9">
                  <c:v>ratsutamine, laskmine, vehklemine</c:v>
                </c:pt>
                <c:pt idx="10">
                  <c:v>olümpiamängud, maailmameistrivõistlused, euroopa võistlused, võistlused telekast, eestlaste osalemine, muu määrat</c:v>
                </c:pt>
                <c:pt idx="11">
                  <c:v>jalgratas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0.33300000000000002</c:v>
                </c:pt>
                <c:pt idx="1">
                  <c:v>0.23799999999999999</c:v>
                </c:pt>
                <c:pt idx="2">
                  <c:v>7.9000000000000001E-2</c:v>
                </c:pt>
                <c:pt idx="3">
                  <c:v>6.3E-2</c:v>
                </c:pt>
                <c:pt idx="4">
                  <c:v>7.9000000000000001E-2</c:v>
                </c:pt>
                <c:pt idx="5">
                  <c:v>6.3E-2</c:v>
                </c:pt>
                <c:pt idx="6">
                  <c:v>3.2000000000000001E-2</c:v>
                </c:pt>
                <c:pt idx="7">
                  <c:v>3.2000000000000001E-2</c:v>
                </c:pt>
                <c:pt idx="8">
                  <c:v>1.6E-2</c:v>
                </c:pt>
                <c:pt idx="9">
                  <c:v>3.2000000000000001E-2</c:v>
                </c:pt>
                <c:pt idx="10">
                  <c:v>1.6E-2</c:v>
                </c:pt>
                <c:pt idx="1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35</a:t>
            </a:r>
            <a:r>
              <a:rPr lang="en-US" sz="1800" b="0" i="0" u="none" strike="noStrike" baseline="0" dirty="0"/>
              <a:t>,</a:t>
            </a:r>
            <a:r>
              <a:rPr lang="et-EE" sz="1800" b="0" i="0" u="none" strike="noStrike" baseline="0" dirty="0"/>
              <a:t>8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39827903305565066"/>
          <c:y val="0.21069946972019282"/>
          <c:w val="0.58198362432956752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ratsutamine, laskmine, vehklemine</c:v>
                </c:pt>
                <c:pt idx="7">
                  <c:v>sõudmine, purjetamine</c:v>
                </c:pt>
                <c:pt idx="8">
                  <c:v>võitluskunstid, enesekaitse, karate, maadlus, poks</c:v>
                </c:pt>
                <c:pt idx="9">
                  <c:v>võimlemine, tõstmine, jõusaal, jooga</c:v>
                </c:pt>
                <c:pt idx="10">
                  <c:v>jalgratas</c:v>
                </c:pt>
                <c:pt idx="11">
                  <c:v>keegel, piljard, diskgolf, vibu, koroona, snooker, petank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0.47799999999999998</c:v>
                </c:pt>
                <c:pt idx="1">
                  <c:v>0.14699999999999999</c:v>
                </c:pt>
                <c:pt idx="2">
                  <c:v>9.9000000000000005E-2</c:v>
                </c:pt>
                <c:pt idx="3">
                  <c:v>7.6999999999999999E-2</c:v>
                </c:pt>
                <c:pt idx="4">
                  <c:v>4.8000000000000001E-2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2.5999999999999999E-2</c:v>
                </c:pt>
                <c:pt idx="8">
                  <c:v>2.1999999999999999E-2</c:v>
                </c:pt>
                <c:pt idx="9">
                  <c:v>1.6E-2</c:v>
                </c:pt>
                <c:pt idx="10">
                  <c:v>0.01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ratsutamine, laskmine, vehklemine</c:v>
                </c:pt>
                <c:pt idx="7">
                  <c:v>sõudmine, purjetamine</c:v>
                </c:pt>
                <c:pt idx="8">
                  <c:v>võitluskunstid, enesekaitse, karate, maadlus, poks</c:v>
                </c:pt>
                <c:pt idx="9">
                  <c:v>võimlemine, tõstmine, jõusaal, jooga</c:v>
                </c:pt>
                <c:pt idx="10">
                  <c:v>jalgratas</c:v>
                </c:pt>
                <c:pt idx="11">
                  <c:v>keegel, piljard, diskgolf, vibu, koroona, snooker, petank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0.51900000000000002</c:v>
                </c:pt>
                <c:pt idx="1">
                  <c:v>0.23400000000000001</c:v>
                </c:pt>
                <c:pt idx="2">
                  <c:v>7.0000000000000007E-2</c:v>
                </c:pt>
                <c:pt idx="3">
                  <c:v>8.2000000000000003E-2</c:v>
                </c:pt>
                <c:pt idx="4">
                  <c:v>1.2999999999999999E-2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6.0000000000000001E-3</c:v>
                </c:pt>
                <c:pt idx="9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tennis, sulgpall, bowling, lauatennis</c:v>
                </c:pt>
                <c:pt idx="5">
                  <c:v>ujumine</c:v>
                </c:pt>
                <c:pt idx="6">
                  <c:v>ratsutamine, laskmine, vehklemine</c:v>
                </c:pt>
                <c:pt idx="7">
                  <c:v>sõudmine, purjetamine</c:v>
                </c:pt>
                <c:pt idx="8">
                  <c:v>võitluskunstid, enesekaitse, karate, maadlus, poks</c:v>
                </c:pt>
                <c:pt idx="9">
                  <c:v>võimlemine, tõstmine, jõusaal, jooga</c:v>
                </c:pt>
                <c:pt idx="10">
                  <c:v>jalgratas</c:v>
                </c:pt>
                <c:pt idx="11">
                  <c:v>keegel, piljard, diskgolf, vibu, koroona, snooker, petank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0.40500000000000003</c:v>
                </c:pt>
                <c:pt idx="1">
                  <c:v>0.29699999999999999</c:v>
                </c:pt>
                <c:pt idx="2">
                  <c:v>5.3999999999999999E-2</c:v>
                </c:pt>
                <c:pt idx="3">
                  <c:v>0.108</c:v>
                </c:pt>
                <c:pt idx="4">
                  <c:v>5.3999999999999999E-2</c:v>
                </c:pt>
                <c:pt idx="5">
                  <c:v>1.4E-2</c:v>
                </c:pt>
                <c:pt idx="6">
                  <c:v>1.4E-2</c:v>
                </c:pt>
                <c:pt idx="8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2" formatCode="0.00%">
                  <c:v>0.80100000000000005</c:v>
                </c:pt>
                <c:pt idx="3" formatCode="0.00%">
                  <c:v>0.19900000000000001</c:v>
                </c:pt>
                <c:pt idx="5" formatCode="0.00%">
                  <c:v>0.83299999999999996</c:v>
                </c:pt>
                <c:pt idx="6" formatCode="0.00%">
                  <c:v>0.16700000000000001</c:v>
                </c:pt>
                <c:pt idx="8" formatCode="0.00%">
                  <c:v>0.871</c:v>
                </c:pt>
                <c:pt idx="9" formatCode="0.00%">
                  <c:v>0.129</c:v>
                </c:pt>
                <c:pt idx="11" formatCode="0.00%">
                  <c:v>0.47299999999999998</c:v>
                </c:pt>
                <c:pt idx="12" formatCode="0.00%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2" formatCode="0.00%">
                  <c:v>0.80600000000000005</c:v>
                </c:pt>
                <c:pt idx="3" formatCode="0.00%">
                  <c:v>0.19400000000000001</c:v>
                </c:pt>
                <c:pt idx="5" formatCode="0.00%">
                  <c:v>0.95</c:v>
                </c:pt>
                <c:pt idx="6" formatCode="0.00%">
                  <c:v>0.05</c:v>
                </c:pt>
                <c:pt idx="8" formatCode="0.00%">
                  <c:v>0.68799999999999994</c:v>
                </c:pt>
                <c:pt idx="9" formatCode="0.00%">
                  <c:v>0.312</c:v>
                </c:pt>
                <c:pt idx="11" formatCode="0.00%">
                  <c:v>0.44900000000000001</c:v>
                </c:pt>
                <c:pt idx="12" formatCode="0.00%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2" formatCode="0.00%">
                  <c:v>0.77500000000000002</c:v>
                </c:pt>
                <c:pt idx="3" formatCode="0.00%">
                  <c:v>0.22500000000000001</c:v>
                </c:pt>
                <c:pt idx="5" formatCode="0.00%">
                  <c:v>0.61299999999999999</c:v>
                </c:pt>
                <c:pt idx="6" formatCode="0.00%">
                  <c:v>0.38700000000000001</c:v>
                </c:pt>
                <c:pt idx="8" formatCode="0.00%">
                  <c:v>0.85599999999999998</c:v>
                </c:pt>
                <c:pt idx="9" formatCode="0.00%">
                  <c:v>0.14399999999999999</c:v>
                </c:pt>
                <c:pt idx="11" formatCode="0.00%">
                  <c:v>0.45900000000000002</c:v>
                </c:pt>
                <c:pt idx="12" formatCode="0.00%">
                  <c:v>0.54100000000000004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2" formatCode="0.00%">
                  <c:v>0.99</c:v>
                </c:pt>
                <c:pt idx="3" formatCode="0.00%">
                  <c:v>0.01</c:v>
                </c:pt>
                <c:pt idx="5" formatCode="0.00%">
                  <c:v>0.99199999999999999</c:v>
                </c:pt>
                <c:pt idx="6" formatCode="0.00%">
                  <c:v>8.0000000000000002E-3</c:v>
                </c:pt>
                <c:pt idx="8" formatCode="0.00%">
                  <c:v>0.108</c:v>
                </c:pt>
                <c:pt idx="9" formatCode="0.00%">
                  <c:v>0.89200000000000002</c:v>
                </c:pt>
                <c:pt idx="11" formatCode="0.00%">
                  <c:v>0.629</c:v>
                </c:pt>
                <c:pt idx="12" formatCode="0.00%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18,4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võitluskunstid, enesekaitse, karate, maadlus, poks</c:v>
                </c:pt>
                <c:pt idx="5">
                  <c:v>tennis, sulgpall, bowling, lauatennis</c:v>
                </c:pt>
                <c:pt idx="6">
                  <c:v>keegel, piljard, diskgolf, vibu, koroona, snooker, petank</c:v>
                </c:pt>
                <c:pt idx="7">
                  <c:v>võimlemine, tõstmine, jõusaal, jooga</c:v>
                </c:pt>
                <c:pt idx="8">
                  <c:v>jalgratas</c:v>
                </c:pt>
                <c:pt idx="9">
                  <c:v>ujumine</c:v>
                </c:pt>
                <c:pt idx="10">
                  <c:v>ratsutamine, laskmine, vehklemine</c:v>
                </c:pt>
                <c:pt idx="11">
                  <c:v>sõudmine, purjetamine</c:v>
                </c:pt>
                <c:pt idx="12">
                  <c:v>tantsimine, rühmatrennid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0.46600000000000003</c:v>
                </c:pt>
                <c:pt idx="1">
                  <c:v>0.16500000000000001</c:v>
                </c:pt>
                <c:pt idx="2">
                  <c:v>0.10199999999999999</c:v>
                </c:pt>
                <c:pt idx="3">
                  <c:v>6.3E-2</c:v>
                </c:pt>
                <c:pt idx="4">
                  <c:v>0.04</c:v>
                </c:pt>
                <c:pt idx="5">
                  <c:v>3.4000000000000002E-2</c:v>
                </c:pt>
                <c:pt idx="6">
                  <c:v>2.8000000000000001E-2</c:v>
                </c:pt>
                <c:pt idx="7">
                  <c:v>2.8000000000000001E-2</c:v>
                </c:pt>
                <c:pt idx="8">
                  <c:v>1.7000000000000001E-2</c:v>
                </c:pt>
                <c:pt idx="9">
                  <c:v>1.7000000000000001E-2</c:v>
                </c:pt>
                <c:pt idx="10">
                  <c:v>1.7000000000000001E-2</c:v>
                </c:pt>
                <c:pt idx="11">
                  <c:v>1.7000000000000001E-2</c:v>
                </c:pt>
                <c:pt idx="1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võitluskunstid, enesekaitse, karate, maadlus, poks</c:v>
                </c:pt>
                <c:pt idx="5">
                  <c:v>tennis, sulgpall, bowling, lauatennis</c:v>
                </c:pt>
                <c:pt idx="6">
                  <c:v>keegel, piljard, diskgolf, vibu, koroona, snooker, petank</c:v>
                </c:pt>
                <c:pt idx="7">
                  <c:v>võimlemine, tõstmine, jõusaal, jooga</c:v>
                </c:pt>
                <c:pt idx="8">
                  <c:v>jalgratas</c:v>
                </c:pt>
                <c:pt idx="9">
                  <c:v>ujumine</c:v>
                </c:pt>
                <c:pt idx="10">
                  <c:v>ratsutamine, laskmine, vehklemine</c:v>
                </c:pt>
                <c:pt idx="11">
                  <c:v>sõudmine, purjetamine</c:v>
                </c:pt>
                <c:pt idx="12">
                  <c:v>tantsimine, rühmatrennid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0.53</c:v>
                </c:pt>
                <c:pt idx="1">
                  <c:v>0.21199999999999999</c:v>
                </c:pt>
                <c:pt idx="2">
                  <c:v>7.5999999999999998E-2</c:v>
                </c:pt>
                <c:pt idx="3">
                  <c:v>9.0999999999999998E-2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  <c:pt idx="9">
                  <c:v>0.03</c:v>
                </c:pt>
                <c:pt idx="10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motokross, langevari, autoralli, vormel</c:v>
                </c:pt>
                <c:pt idx="4">
                  <c:v>võitluskunstid, enesekaitse, karate, maadlus, poks</c:v>
                </c:pt>
                <c:pt idx="5">
                  <c:v>tennis, sulgpall, bowling, lauatennis</c:v>
                </c:pt>
                <c:pt idx="6">
                  <c:v>keegel, piljard, diskgolf, vibu, koroona, snooker, petank</c:v>
                </c:pt>
                <c:pt idx="7">
                  <c:v>võimlemine, tõstmine, jõusaal, jooga</c:v>
                </c:pt>
                <c:pt idx="8">
                  <c:v>jalgratas</c:v>
                </c:pt>
                <c:pt idx="9">
                  <c:v>ujumine</c:v>
                </c:pt>
                <c:pt idx="10">
                  <c:v>ratsutamine, laskmine, vehklemine</c:v>
                </c:pt>
                <c:pt idx="11">
                  <c:v>sõudmine, purjetamine</c:v>
                </c:pt>
                <c:pt idx="12">
                  <c:v>tantsimine, rühmatrennid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0.5</c:v>
                </c:pt>
                <c:pt idx="1">
                  <c:v>0.184</c:v>
                </c:pt>
                <c:pt idx="2">
                  <c:v>2.5999999999999999E-2</c:v>
                </c:pt>
                <c:pt idx="3">
                  <c:v>7.9000000000000001E-2</c:v>
                </c:pt>
                <c:pt idx="5">
                  <c:v>0.13200000000000001</c:v>
                </c:pt>
                <c:pt idx="7">
                  <c:v>2.5999999999999999E-2</c:v>
                </c:pt>
                <c:pt idx="8">
                  <c:v>2.5999999999999999E-2</c:v>
                </c:pt>
                <c:pt idx="10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Vastas </a:t>
            </a:r>
            <a:r>
              <a:rPr lang="et-EE" sz="1800" b="0" i="0" u="none" strike="noStrike" baseline="0" dirty="0"/>
              <a:t>9,7</a:t>
            </a:r>
            <a:r>
              <a:rPr lang="en-US" sz="1800" b="0" i="0" u="none" strike="noStrike" baseline="0" dirty="0"/>
              <a:t>%</a:t>
            </a: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910535065381011"/>
          <c:y val="0.21069946972019282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ujumine</c:v>
                </c:pt>
                <c:pt idx="4">
                  <c:v>tennis, sulgpall, bowling, lauatennis</c:v>
                </c:pt>
                <c:pt idx="5">
                  <c:v>tantsimine, rühmatrennid</c:v>
                </c:pt>
                <c:pt idx="6">
                  <c:v>ratsutamine, laskmine, vehklemine</c:v>
                </c:pt>
                <c:pt idx="7">
                  <c:v>keegel, piljard, diskgolf, vibu, koroona, snooker, petank</c:v>
                </c:pt>
                <c:pt idx="8">
                  <c:v>võitluskunstid, enesekaitse, karate, maadlus, poks</c:v>
                </c:pt>
                <c:pt idx="9">
                  <c:v>jalgratas</c:v>
                </c:pt>
                <c:pt idx="10">
                  <c:v>male, kabe, kaardimängud</c:v>
                </c:pt>
                <c:pt idx="11">
                  <c:v>motokross, langevari, autoralli, vormel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0.42699999999999999</c:v>
                </c:pt>
                <c:pt idx="1">
                  <c:v>0.20200000000000001</c:v>
                </c:pt>
                <c:pt idx="2">
                  <c:v>0.13500000000000001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3.4000000000000002E-2</c:v>
                </c:pt>
                <c:pt idx="6">
                  <c:v>3.4000000000000002E-2</c:v>
                </c:pt>
                <c:pt idx="7">
                  <c:v>2.1999999999999999E-2</c:v>
                </c:pt>
                <c:pt idx="8">
                  <c:v>2.1999999999999999E-2</c:v>
                </c:pt>
                <c:pt idx="9">
                  <c:v>1.0999999999999999E-2</c:v>
                </c:pt>
                <c:pt idx="10">
                  <c:v>1.0999999999999999E-2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ujumine</c:v>
                </c:pt>
                <c:pt idx="4">
                  <c:v>tennis, sulgpall, bowling, lauatennis</c:v>
                </c:pt>
                <c:pt idx="5">
                  <c:v>tantsimine, rühmatrennid</c:v>
                </c:pt>
                <c:pt idx="6">
                  <c:v>ratsutamine, laskmine, vehklemine</c:v>
                </c:pt>
                <c:pt idx="7">
                  <c:v>keegel, piljard, diskgolf, vibu, koroona, snooker, petank</c:v>
                </c:pt>
                <c:pt idx="8">
                  <c:v>võitluskunstid, enesekaitse, karate, maadlus, poks</c:v>
                </c:pt>
                <c:pt idx="9">
                  <c:v>jalgratas</c:v>
                </c:pt>
                <c:pt idx="10">
                  <c:v>male, kabe, kaardimängud</c:v>
                </c:pt>
                <c:pt idx="11">
                  <c:v>motokross, langevari, autoralli, vormel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0.35299999999999998</c:v>
                </c:pt>
                <c:pt idx="1">
                  <c:v>0.20599999999999999</c:v>
                </c:pt>
                <c:pt idx="2">
                  <c:v>0.14699999999999999</c:v>
                </c:pt>
                <c:pt idx="3">
                  <c:v>2.9000000000000001E-2</c:v>
                </c:pt>
                <c:pt idx="4">
                  <c:v>0.14699999999999999</c:v>
                </c:pt>
                <c:pt idx="6">
                  <c:v>2.9000000000000001E-2</c:v>
                </c:pt>
                <c:pt idx="7">
                  <c:v>2.9000000000000001E-2</c:v>
                </c:pt>
                <c:pt idx="10">
                  <c:v>2.9000000000000001E-2</c:v>
                </c:pt>
                <c:pt idx="11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suusatamine, rulluistamine, rullsuusatamine, uisutaine, rulasõit, laskesuusatamine, talisport</c:v>
                </c:pt>
                <c:pt idx="2">
                  <c:v>jooksmine, kergejõustik, orienteerumine, 10-nevõistlus, mitmevõistlus</c:v>
                </c:pt>
                <c:pt idx="3">
                  <c:v>ujumine</c:v>
                </c:pt>
                <c:pt idx="4">
                  <c:v>tennis, sulgpall, bowling, lauatennis</c:v>
                </c:pt>
                <c:pt idx="5">
                  <c:v>tantsimine, rühmatrennid</c:v>
                </c:pt>
                <c:pt idx="6">
                  <c:v>ratsutamine, laskmine, vehklemine</c:v>
                </c:pt>
                <c:pt idx="7">
                  <c:v>keegel, piljard, diskgolf, vibu, koroona, snooker, petank</c:v>
                </c:pt>
                <c:pt idx="8">
                  <c:v>võitluskunstid, enesekaitse, karate, maadlus, poks</c:v>
                </c:pt>
                <c:pt idx="9">
                  <c:v>jalgratas</c:v>
                </c:pt>
                <c:pt idx="10">
                  <c:v>male, kabe, kaardimängud</c:v>
                </c:pt>
                <c:pt idx="11">
                  <c:v>motokross, langevari, autoralli, vormel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0.29199999999999998</c:v>
                </c:pt>
                <c:pt idx="1">
                  <c:v>0.20799999999999999</c:v>
                </c:pt>
                <c:pt idx="2">
                  <c:v>0.16700000000000001</c:v>
                </c:pt>
                <c:pt idx="3">
                  <c:v>8.3000000000000004E-2</c:v>
                </c:pt>
                <c:pt idx="4">
                  <c:v>0.125</c:v>
                </c:pt>
                <c:pt idx="6">
                  <c:v>4.2000000000000003E-2</c:v>
                </c:pt>
                <c:pt idx="11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"/>
          <c:y val="0.13864904122816291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Kas Te olete teadlik, et septembris viiakse Eestis läbi spordinädalat?</c:v>
                </c:pt>
                <c:pt idx="1">
                  <c:v>Jah</c:v>
                </c:pt>
                <c:pt idx="2">
                  <c:v>Millistest infokanalitest Te spordinädala toimumise kohta kuulsite?</c:v>
                </c:pt>
                <c:pt idx="3">
                  <c:v>Sotsiaalmeedia</c:v>
                </c:pt>
                <c:pt idx="4">
                  <c:v>Televisioon</c:v>
                </c:pt>
                <c:pt idx="5">
                  <c:v>Raadio</c:v>
                </c:pt>
                <c:pt idx="6">
                  <c:v>Muud veebilehed (nt uudisteportaalid)</c:v>
                </c:pt>
                <c:pt idx="7">
                  <c:v>Kool</c:v>
                </c:pt>
                <c:pt idx="8">
                  <c:v>Perekonnaliige</c:v>
                </c:pt>
                <c:pt idx="9">
                  <c:v>Reklaam ajalehes</c:v>
                </c:pt>
                <c:pt idx="10">
                  <c:v>Välireklaam</c:v>
                </c:pt>
                <c:pt idx="11">
                  <c:v>Muu infokanal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0.35</c:v>
                </c:pt>
                <c:pt idx="3">
                  <c:v>0.54300000000000004</c:v>
                </c:pt>
                <c:pt idx="4">
                  <c:v>0.38700000000000001</c:v>
                </c:pt>
                <c:pt idx="5">
                  <c:v>0.23300000000000001</c:v>
                </c:pt>
                <c:pt idx="6">
                  <c:v>0.19600000000000001</c:v>
                </c:pt>
                <c:pt idx="7">
                  <c:v>0.16400000000000001</c:v>
                </c:pt>
                <c:pt idx="8">
                  <c:v>0.14199999999999999</c:v>
                </c:pt>
                <c:pt idx="9">
                  <c:v>0.13600000000000001</c:v>
                </c:pt>
                <c:pt idx="10">
                  <c:v>9.9000000000000005E-2</c:v>
                </c:pt>
                <c:pt idx="1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Kas Te olete teadlik, et septembris viiakse Eestis läbi spordinädalat?</c:v>
                </c:pt>
                <c:pt idx="1">
                  <c:v>Jah</c:v>
                </c:pt>
                <c:pt idx="2">
                  <c:v>Millistest infokanalitest Te spordinädala toimumise kohta kuulsite?</c:v>
                </c:pt>
                <c:pt idx="3">
                  <c:v>Sotsiaalmeedia</c:v>
                </c:pt>
                <c:pt idx="4">
                  <c:v>Televisioon</c:v>
                </c:pt>
                <c:pt idx="5">
                  <c:v>Raadio</c:v>
                </c:pt>
                <c:pt idx="6">
                  <c:v>Muud veebilehed (nt uudisteportaalid)</c:v>
                </c:pt>
                <c:pt idx="7">
                  <c:v>Kool</c:v>
                </c:pt>
                <c:pt idx="8">
                  <c:v>Perekonnaliige</c:v>
                </c:pt>
                <c:pt idx="9">
                  <c:v>Reklaam ajalehes</c:v>
                </c:pt>
                <c:pt idx="10">
                  <c:v>Välireklaam</c:v>
                </c:pt>
                <c:pt idx="11">
                  <c:v>Muu infokanal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0.27</c:v>
                </c:pt>
                <c:pt idx="3">
                  <c:v>0.41599999999999998</c:v>
                </c:pt>
                <c:pt idx="4">
                  <c:v>0.42699999999999999</c:v>
                </c:pt>
                <c:pt idx="5">
                  <c:v>0.224</c:v>
                </c:pt>
                <c:pt idx="6">
                  <c:v>0.192</c:v>
                </c:pt>
                <c:pt idx="7">
                  <c:v>0.191</c:v>
                </c:pt>
                <c:pt idx="8">
                  <c:v>0.13300000000000001</c:v>
                </c:pt>
                <c:pt idx="9">
                  <c:v>8.6999999999999994E-2</c:v>
                </c:pt>
                <c:pt idx="10">
                  <c:v>0.121</c:v>
                </c:pt>
                <c:pt idx="1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Kas Te olete teadlik, et septembris viiakse Eestis läbi spordinädalat?</c:v>
                </c:pt>
                <c:pt idx="1">
                  <c:v>Jah</c:v>
                </c:pt>
                <c:pt idx="2">
                  <c:v>Millistest infokanalitest Te spordinädala toimumise kohta kuulsite?</c:v>
                </c:pt>
                <c:pt idx="3">
                  <c:v>Sotsiaalmeedia</c:v>
                </c:pt>
                <c:pt idx="4">
                  <c:v>Televisioon</c:v>
                </c:pt>
                <c:pt idx="5">
                  <c:v>Raadio</c:v>
                </c:pt>
                <c:pt idx="6">
                  <c:v>Muud veebilehed (nt uudisteportaalid)</c:v>
                </c:pt>
                <c:pt idx="7">
                  <c:v>Kool</c:v>
                </c:pt>
                <c:pt idx="8">
                  <c:v>Perekonnaliige</c:v>
                </c:pt>
                <c:pt idx="9">
                  <c:v>Reklaam ajalehes</c:v>
                </c:pt>
                <c:pt idx="10">
                  <c:v>Välireklaam</c:v>
                </c:pt>
                <c:pt idx="11">
                  <c:v>Muu infokanal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1">
                  <c:v>0.16700000000000001</c:v>
                </c:pt>
                <c:pt idx="3">
                  <c:v>0.38800000000000001</c:v>
                </c:pt>
                <c:pt idx="4">
                  <c:v>0.42899999999999999</c:v>
                </c:pt>
                <c:pt idx="5">
                  <c:v>0.26</c:v>
                </c:pt>
                <c:pt idx="6">
                  <c:v>0.23200000000000001</c:v>
                </c:pt>
                <c:pt idx="7">
                  <c:v>0.14599999999999999</c:v>
                </c:pt>
                <c:pt idx="8">
                  <c:v>0.223</c:v>
                </c:pt>
                <c:pt idx="9">
                  <c:v>0.14799999999999999</c:v>
                </c:pt>
                <c:pt idx="10">
                  <c:v>0.104</c:v>
                </c:pt>
                <c:pt idx="1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6"/>
          <c:y val="0.13384567932869426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Kui sageli Te aitate spordiüritustele kaasa vabatahtlikuna?</c:v>
                </c:pt>
                <c:pt idx="1">
                  <c:v>Ma ei ole kunagi üritustele vabatahtlikuna kaasa aidanud</c:v>
                </c:pt>
                <c:pt idx="2">
                  <c:v>Olen aidanud ühel korral</c:v>
                </c:pt>
                <c:pt idx="3">
                  <c:v>Olen aidanud mõnel korral</c:v>
                </c:pt>
                <c:pt idx="4">
                  <c:v>Aitan regulaarselt igal aastal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1">
                  <c:v>0.70299999999999996</c:v>
                </c:pt>
                <c:pt idx="2">
                  <c:v>6.7000000000000004E-2</c:v>
                </c:pt>
                <c:pt idx="3">
                  <c:v>0.17899999999999999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Kui sageli Te aitate spordiüritustele kaasa vabatahtlikuna?</c:v>
                </c:pt>
                <c:pt idx="1">
                  <c:v>Ma ei ole kunagi üritustele vabatahtlikuna kaasa aidanud</c:v>
                </c:pt>
                <c:pt idx="2">
                  <c:v>Olen aidanud ühel korral</c:v>
                </c:pt>
                <c:pt idx="3">
                  <c:v>Olen aidanud mõnel korral</c:v>
                </c:pt>
                <c:pt idx="4">
                  <c:v>Aitan regulaarselt igal aastal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0.80300000000000005</c:v>
                </c:pt>
                <c:pt idx="2">
                  <c:v>4.3999999999999997E-2</c:v>
                </c:pt>
                <c:pt idx="3">
                  <c:v>0.13500000000000001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Kui sageli Te aitate spordiüritustele kaasa vabatahtlikuna?</c:v>
                </c:pt>
                <c:pt idx="1">
                  <c:v>Ma ei ole kunagi üritustele vabatahtlikuna kaasa aidanud</c:v>
                </c:pt>
                <c:pt idx="2">
                  <c:v>Olen aidanud ühel korral</c:v>
                </c:pt>
                <c:pt idx="3">
                  <c:v>Olen aidanud mõnel korral</c:v>
                </c:pt>
                <c:pt idx="4">
                  <c:v>Aitan regulaarselt igal aastal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1">
                  <c:v>0.93400000000000005</c:v>
                </c:pt>
                <c:pt idx="2">
                  <c:v>1.4999999999999999E-2</c:v>
                </c:pt>
                <c:pt idx="3">
                  <c:v>4.1000000000000002E-2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E-4427-91DB-1EF181E8E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"/>
          <c:y val="0.13864904122816291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Ma ei tea ühtegi dopinguainet</c:v>
                </c:pt>
                <c:pt idx="1">
                  <c:v>Esimesena nimetatud (22,1%)</c:v>
                </c:pt>
                <c:pt idx="2">
                  <c:v>Veredoping, veri</c:v>
                </c:pt>
                <c:pt idx="3">
                  <c:v>EPO</c:v>
                </c:pt>
                <c:pt idx="4">
                  <c:v>Sterpoidid</c:v>
                </c:pt>
                <c:pt idx="5">
                  <c:v>meldonium</c:v>
                </c:pt>
                <c:pt idx="6">
                  <c:v>kasvuhormoon</c:v>
                </c:pt>
                <c:pt idx="7">
                  <c:v>narkootilised ained (kanep, amfetamiin jms)</c:v>
                </c:pt>
                <c:pt idx="8">
                  <c:v>muu</c:v>
                </c:pt>
                <c:pt idx="9">
                  <c:v>Teisena nimetatud (8,8%)</c:v>
                </c:pt>
                <c:pt idx="10">
                  <c:v>Sterpoidid</c:v>
                </c:pt>
                <c:pt idx="11">
                  <c:v>Veredoping, veri</c:v>
                </c:pt>
                <c:pt idx="12">
                  <c:v>kasvuhormoon</c:v>
                </c:pt>
                <c:pt idx="13">
                  <c:v>EPO</c:v>
                </c:pt>
                <c:pt idx="14">
                  <c:v>Kolmandana nimetatud 3,7%</c:v>
                </c:pt>
                <c:pt idx="15">
                  <c:v>Sterpoidid</c:v>
                </c:pt>
                <c:pt idx="16">
                  <c:v>kasvuhormoon</c:v>
                </c:pt>
                <c:pt idx="17">
                  <c:v>Veredoping, veri</c:v>
                </c:pt>
                <c:pt idx="18">
                  <c:v>EPO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 formatCode="0.00%">
                  <c:v>0.73699999999999999</c:v>
                </c:pt>
                <c:pt idx="2" formatCode="0.00%">
                  <c:v>0.315</c:v>
                </c:pt>
                <c:pt idx="3" formatCode="0.00%">
                  <c:v>0.19900000000000001</c:v>
                </c:pt>
                <c:pt idx="4" formatCode="0.00%">
                  <c:v>0.122</c:v>
                </c:pt>
                <c:pt idx="5" formatCode="0.00%">
                  <c:v>0.105</c:v>
                </c:pt>
                <c:pt idx="6" formatCode="0.00%">
                  <c:v>7.6999999999999999E-2</c:v>
                </c:pt>
                <c:pt idx="7" formatCode="0.00%">
                  <c:v>3.3000000000000002E-2</c:v>
                </c:pt>
                <c:pt idx="8" formatCode="0.00%">
                  <c:v>0.13300000000000001</c:v>
                </c:pt>
                <c:pt idx="10" formatCode="0.00%">
                  <c:v>0.23300000000000001</c:v>
                </c:pt>
                <c:pt idx="11" formatCode="0.00%">
                  <c:v>0.17399999999999999</c:v>
                </c:pt>
                <c:pt idx="12" formatCode="0.00%">
                  <c:v>9.2999999999999999E-2</c:v>
                </c:pt>
                <c:pt idx="13" formatCode="0.00%">
                  <c:v>7.0000000000000007E-2</c:v>
                </c:pt>
                <c:pt idx="15" formatCode="0.00%">
                  <c:v>0.22</c:v>
                </c:pt>
                <c:pt idx="16" formatCode="0.00%">
                  <c:v>0.19500000000000001</c:v>
                </c:pt>
                <c:pt idx="17" formatCode="0.00%">
                  <c:v>0.14599999999999999</c:v>
                </c:pt>
                <c:pt idx="18" formatCode="0.00%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Ma ei tea ühtegi dopinguainet</c:v>
                </c:pt>
                <c:pt idx="1">
                  <c:v>Esimesena nimetatud (22,1%)</c:v>
                </c:pt>
                <c:pt idx="2">
                  <c:v>Veredoping, veri</c:v>
                </c:pt>
                <c:pt idx="3">
                  <c:v>EPO</c:v>
                </c:pt>
                <c:pt idx="4">
                  <c:v>Sterpoidid</c:v>
                </c:pt>
                <c:pt idx="5">
                  <c:v>meldonium</c:v>
                </c:pt>
                <c:pt idx="6">
                  <c:v>kasvuhormoon</c:v>
                </c:pt>
                <c:pt idx="7">
                  <c:v>narkootilised ained (kanep, amfetamiin jms)</c:v>
                </c:pt>
                <c:pt idx="8">
                  <c:v>muu</c:v>
                </c:pt>
                <c:pt idx="9">
                  <c:v>Teisena nimetatud (8,8%)</c:v>
                </c:pt>
                <c:pt idx="10">
                  <c:v>Sterpoidid</c:v>
                </c:pt>
                <c:pt idx="11">
                  <c:v>Veredoping, veri</c:v>
                </c:pt>
                <c:pt idx="12">
                  <c:v>kasvuhormoon</c:v>
                </c:pt>
                <c:pt idx="13">
                  <c:v>EPO</c:v>
                </c:pt>
                <c:pt idx="14">
                  <c:v>Kolmandana nimetatud 3,7%</c:v>
                </c:pt>
                <c:pt idx="15">
                  <c:v>Sterpoidid</c:v>
                </c:pt>
                <c:pt idx="16">
                  <c:v>kasvuhormoon</c:v>
                </c:pt>
                <c:pt idx="17">
                  <c:v>Veredoping, veri</c:v>
                </c:pt>
                <c:pt idx="18">
                  <c:v>EPO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 formatCode="0.00%">
                  <c:v>0.78</c:v>
                </c:pt>
                <c:pt idx="2" formatCode="0.00%">
                  <c:v>0.22900000000000001</c:v>
                </c:pt>
                <c:pt idx="3" formatCode="0.00%">
                  <c:v>0.313</c:v>
                </c:pt>
                <c:pt idx="4" formatCode="0.00%">
                  <c:v>0.104</c:v>
                </c:pt>
                <c:pt idx="5" formatCode="0.00%">
                  <c:v>0.104</c:v>
                </c:pt>
                <c:pt idx="6" formatCode="0.00%">
                  <c:v>8.3000000000000004E-2</c:v>
                </c:pt>
                <c:pt idx="7" formatCode="0.00%">
                  <c:v>4.2000000000000003E-2</c:v>
                </c:pt>
                <c:pt idx="8" formatCode="0.00%">
                  <c:v>6.3E-2</c:v>
                </c:pt>
                <c:pt idx="10" formatCode="0.00%">
                  <c:v>0.22900000000000001</c:v>
                </c:pt>
                <c:pt idx="11" formatCode="0.00%">
                  <c:v>0.371</c:v>
                </c:pt>
                <c:pt idx="12" formatCode="0.00%">
                  <c:v>0.114</c:v>
                </c:pt>
                <c:pt idx="13" formatCode="0.00%">
                  <c:v>2.9000000000000001E-2</c:v>
                </c:pt>
                <c:pt idx="15" formatCode="0.00%">
                  <c:v>9.0999999999999998E-2</c:v>
                </c:pt>
                <c:pt idx="16" formatCode="0.00%">
                  <c:v>9.0999999999999998E-2</c:v>
                </c:pt>
                <c:pt idx="17" formatCode="0.00%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Ma ei tea ühtegi dopinguainet</c:v>
                </c:pt>
                <c:pt idx="1">
                  <c:v>Esimesena nimetatud (22,1%)</c:v>
                </c:pt>
                <c:pt idx="2">
                  <c:v>Veredoping, veri</c:v>
                </c:pt>
                <c:pt idx="3">
                  <c:v>EPO</c:v>
                </c:pt>
                <c:pt idx="4">
                  <c:v>Sterpoidid</c:v>
                </c:pt>
                <c:pt idx="5">
                  <c:v>meldonium</c:v>
                </c:pt>
                <c:pt idx="6">
                  <c:v>kasvuhormoon</c:v>
                </c:pt>
                <c:pt idx="7">
                  <c:v>narkootilised ained (kanep, amfetamiin jms)</c:v>
                </c:pt>
                <c:pt idx="8">
                  <c:v>muu</c:v>
                </c:pt>
                <c:pt idx="9">
                  <c:v>Teisena nimetatud (8,8%)</c:v>
                </c:pt>
                <c:pt idx="10">
                  <c:v>Sterpoidid</c:v>
                </c:pt>
                <c:pt idx="11">
                  <c:v>Veredoping, veri</c:v>
                </c:pt>
                <c:pt idx="12">
                  <c:v>kasvuhormoon</c:v>
                </c:pt>
                <c:pt idx="13">
                  <c:v>EPO</c:v>
                </c:pt>
                <c:pt idx="14">
                  <c:v>Kolmandana nimetatud 3,7%</c:v>
                </c:pt>
                <c:pt idx="15">
                  <c:v>Sterpoidid</c:v>
                </c:pt>
                <c:pt idx="16">
                  <c:v>kasvuhormoon</c:v>
                </c:pt>
                <c:pt idx="17">
                  <c:v>Veredoping, veri</c:v>
                </c:pt>
                <c:pt idx="18">
                  <c:v>EPO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 formatCode="0.00%">
                  <c:v>0.84699999999999998</c:v>
                </c:pt>
                <c:pt idx="2" formatCode="0.00%">
                  <c:v>0.40699999999999997</c:v>
                </c:pt>
                <c:pt idx="3" formatCode="0.00%">
                  <c:v>0.27100000000000002</c:v>
                </c:pt>
                <c:pt idx="4" formatCode="0.00%">
                  <c:v>0.10199999999999999</c:v>
                </c:pt>
                <c:pt idx="5" formatCode="0.00%">
                  <c:v>0.13600000000000001</c:v>
                </c:pt>
                <c:pt idx="7" formatCode="0.00%">
                  <c:v>3.4000000000000002E-2</c:v>
                </c:pt>
                <c:pt idx="10" formatCode="0.00%">
                  <c:v>0.25</c:v>
                </c:pt>
                <c:pt idx="11" formatCode="0.00%">
                  <c:v>0.33300000000000002</c:v>
                </c:pt>
                <c:pt idx="12" formatCode="0.00%">
                  <c:v>0.16700000000000001</c:v>
                </c:pt>
                <c:pt idx="15" formatCode="0.0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2790330556506"/>
          <c:y val="0.13864904122816291"/>
          <c:w val="0.58198362432956752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1">
                  <c:v>4.3999999999999997E-2</c:v>
                </c:pt>
                <c:pt idx="2">
                  <c:v>0.05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1">
                  <c:v>3.1E-2</c:v>
                </c:pt>
                <c:pt idx="2">
                  <c:v>2.5999999999999999E-2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1">
                  <c:v>5.0000000000000001E-3</c:v>
                </c:pt>
                <c:pt idx="2">
                  <c:v>8.9999999999999993E-3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LAIENDATUD KOGU ELANIKKONNALE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5909762638365859"/>
          <c:y val="0.24192132206673911"/>
          <c:w val="0.58198362432956752"/>
          <c:h val="0.74806196639424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6-10. 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1">
                  <c:v>19081</c:v>
                </c:pt>
                <c:pt idx="2">
                  <c:v>21603</c:v>
                </c:pt>
                <c:pt idx="3">
                  <c:v>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6-10. 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1">
                  <c:v>8622</c:v>
                </c:pt>
                <c:pt idx="2">
                  <c:v>7250</c:v>
                </c:pt>
                <c:pt idx="3">
                  <c:v>3050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6-10. Millised on Teie kokkupuuted dopinguga? </c:v>
                </c:pt>
                <c:pt idx="1">
                  <c:v>Tunnen isiklikult kedagi, kes on dopingut tarvitanud</c:v>
                </c:pt>
                <c:pt idx="2">
                  <c:v>Minu tutvusringkonnas on olnud kellegi kohta kahtlusi, et ta on tarvitanud dopinguaineid</c:v>
                </c:pt>
                <c:pt idx="3">
                  <c:v>Ma tean isiklikult kedagi, kellelt saaks hankida dopinguaineid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1">
                  <c:v>1198</c:v>
                </c:pt>
                <c:pt idx="2">
                  <c:v>2207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25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68749286773941"/>
          <c:y val="0.1080156952686696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3384567932869426"/>
          <c:w val="0.75322482787477663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Kehalise kasvatuse tunnist sain selgeks, kuidas iseseisvalt treenida ja harjutada</c:v>
                </c:pt>
                <c:pt idx="3">
                  <c:v>Kooli kehalise kasvatuse tunni käigus õppisin ujuma</c:v>
                </c:pt>
                <c:pt idx="4">
                  <c:v>Käisin kehalise kasvatuse tundides vastumeelselt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0.65800000000000003</c:v>
                </c:pt>
                <c:pt idx="1">
                  <c:v>0.56599999999999995</c:v>
                </c:pt>
                <c:pt idx="2">
                  <c:v>0.27</c:v>
                </c:pt>
                <c:pt idx="3">
                  <c:v>0.25600000000000001</c:v>
                </c:pt>
                <c:pt idx="4">
                  <c:v>0.16400000000000001</c:v>
                </c:pt>
                <c:pt idx="5">
                  <c:v>0.14399999999999999</c:v>
                </c:pt>
                <c:pt idx="6">
                  <c:v>7.0000000000000007E-2</c:v>
                </c:pt>
                <c:pt idx="7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Kehalise kasvatuse tunnist sain selgeks, kuidas iseseisvalt treenida ja harjutada</c:v>
                </c:pt>
                <c:pt idx="3">
                  <c:v>Kooli kehalise kasvatuse tunni käigus õppisin ujuma</c:v>
                </c:pt>
                <c:pt idx="4">
                  <c:v>Käisin kehalise kasvatuse tundides vastumeelselt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0.63200000000000001</c:v>
                </c:pt>
                <c:pt idx="1">
                  <c:v>0.57399999999999995</c:v>
                </c:pt>
                <c:pt idx="2">
                  <c:v>0.2</c:v>
                </c:pt>
                <c:pt idx="3">
                  <c:v>0.28000000000000003</c:v>
                </c:pt>
                <c:pt idx="4">
                  <c:v>0.127</c:v>
                </c:pt>
                <c:pt idx="5">
                  <c:v>0.124</c:v>
                </c:pt>
                <c:pt idx="6">
                  <c:v>6.4000000000000001E-2</c:v>
                </c:pt>
                <c:pt idx="7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Kehalise kasvatuse tunnist sain selgeks, kuidas iseseisvalt treenida ja harjutada</c:v>
                </c:pt>
                <c:pt idx="3">
                  <c:v>Kooli kehalise kasvatuse tunni käigus õppisin ujuma</c:v>
                </c:pt>
                <c:pt idx="4">
                  <c:v>Käisin kehalise kasvatuse tundides vastumeelselt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0.432</c:v>
                </c:pt>
                <c:pt idx="1">
                  <c:v>0.34899999999999998</c:v>
                </c:pt>
                <c:pt idx="2">
                  <c:v>0.14499999999999999</c:v>
                </c:pt>
                <c:pt idx="3">
                  <c:v>0.161</c:v>
                </c:pt>
                <c:pt idx="4">
                  <c:v>0.31900000000000001</c:v>
                </c:pt>
                <c:pt idx="5">
                  <c:v>0.19400000000000001</c:v>
                </c:pt>
                <c:pt idx="6">
                  <c:v>0.128</c:v>
                </c:pt>
                <c:pt idx="7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89720034995627"/>
          <c:y val="0.13384567932869426"/>
          <c:w val="0.54670308874434181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0.03</c:v>
                </c:pt>
                <c:pt idx="2">
                  <c:v>2.7E-2</c:v>
                </c:pt>
                <c:pt idx="3">
                  <c:v>5.1999999999999998E-2</c:v>
                </c:pt>
                <c:pt idx="4">
                  <c:v>5.8999999999999997E-2</c:v>
                </c:pt>
                <c:pt idx="5">
                  <c:v>0.111</c:v>
                </c:pt>
                <c:pt idx="6">
                  <c:v>7.1999999999999995E-2</c:v>
                </c:pt>
                <c:pt idx="7">
                  <c:v>0.127</c:v>
                </c:pt>
                <c:pt idx="8">
                  <c:v>0.16900000000000001</c:v>
                </c:pt>
                <c:pt idx="9">
                  <c:v>0.1</c:v>
                </c:pt>
                <c:pt idx="10">
                  <c:v>0.25</c:v>
                </c:pt>
                <c:pt idx="12">
                  <c:v>0.48099999999999998</c:v>
                </c:pt>
                <c:pt idx="13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1.7999999999999999E-2</c:v>
                </c:pt>
                <c:pt idx="2">
                  <c:v>3.4000000000000002E-2</c:v>
                </c:pt>
                <c:pt idx="3">
                  <c:v>3.4000000000000002E-2</c:v>
                </c:pt>
                <c:pt idx="4">
                  <c:v>5.2999999999999999E-2</c:v>
                </c:pt>
                <c:pt idx="5">
                  <c:v>0.126</c:v>
                </c:pt>
                <c:pt idx="6">
                  <c:v>3.6999999999999998E-2</c:v>
                </c:pt>
                <c:pt idx="7">
                  <c:v>0.112</c:v>
                </c:pt>
                <c:pt idx="8">
                  <c:v>0.19</c:v>
                </c:pt>
                <c:pt idx="9">
                  <c:v>0.13100000000000001</c:v>
                </c:pt>
                <c:pt idx="10">
                  <c:v>0.26400000000000001</c:v>
                </c:pt>
                <c:pt idx="12">
                  <c:v>0.41399999999999998</c:v>
                </c:pt>
                <c:pt idx="13">
                  <c:v>0.58599999999999997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1">
                  <c:v>7.6999999999999999E-2</c:v>
                </c:pt>
                <c:pt idx="2">
                  <c:v>3.3000000000000002E-2</c:v>
                </c:pt>
                <c:pt idx="3">
                  <c:v>0.11</c:v>
                </c:pt>
                <c:pt idx="4">
                  <c:v>0.1</c:v>
                </c:pt>
                <c:pt idx="5">
                  <c:v>0.151</c:v>
                </c:pt>
                <c:pt idx="6">
                  <c:v>6.9000000000000006E-2</c:v>
                </c:pt>
                <c:pt idx="7">
                  <c:v>0.128</c:v>
                </c:pt>
                <c:pt idx="8">
                  <c:v>0.123</c:v>
                </c:pt>
                <c:pt idx="9">
                  <c:v>6.9000000000000006E-2</c:v>
                </c:pt>
                <c:pt idx="10">
                  <c:v>0.14099999999999999</c:v>
                </c:pt>
                <c:pt idx="12">
                  <c:v>0.66500000000000004</c:v>
                </c:pt>
                <c:pt idx="13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3384567932869426"/>
          <c:w val="0.75322482787477663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0.501</c:v>
                </c:pt>
                <c:pt idx="2">
                  <c:v>0.499</c:v>
                </c:pt>
                <c:pt idx="4">
                  <c:v>0.114</c:v>
                </c:pt>
                <c:pt idx="5">
                  <c:v>0.247</c:v>
                </c:pt>
                <c:pt idx="6">
                  <c:v>0.30299999999999999</c:v>
                </c:pt>
                <c:pt idx="7">
                  <c:v>0.22800000000000001</c:v>
                </c:pt>
                <c:pt idx="8">
                  <c:v>0.107</c:v>
                </c:pt>
                <c:pt idx="10">
                  <c:v>6.3E-2</c:v>
                </c:pt>
                <c:pt idx="11">
                  <c:v>0.59899999999999998</c:v>
                </c:pt>
                <c:pt idx="12">
                  <c:v>0.33800000000000002</c:v>
                </c:pt>
                <c:pt idx="14">
                  <c:v>0.71</c:v>
                </c:pt>
                <c:pt idx="1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0.497</c:v>
                </c:pt>
                <c:pt idx="2">
                  <c:v>0.503</c:v>
                </c:pt>
                <c:pt idx="4">
                  <c:v>0.10100000000000001</c:v>
                </c:pt>
                <c:pt idx="5">
                  <c:v>0.19500000000000001</c:v>
                </c:pt>
                <c:pt idx="6">
                  <c:v>0.3</c:v>
                </c:pt>
                <c:pt idx="7">
                  <c:v>0.26500000000000001</c:v>
                </c:pt>
                <c:pt idx="8">
                  <c:v>0.14000000000000001</c:v>
                </c:pt>
                <c:pt idx="10">
                  <c:v>0.10100000000000001</c:v>
                </c:pt>
                <c:pt idx="11">
                  <c:v>0.65100000000000002</c:v>
                </c:pt>
                <c:pt idx="12">
                  <c:v>0.248</c:v>
                </c:pt>
                <c:pt idx="14">
                  <c:v>0.63300000000000001</c:v>
                </c:pt>
                <c:pt idx="15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0.433</c:v>
                </c:pt>
                <c:pt idx="2">
                  <c:v>0.56699999999999995</c:v>
                </c:pt>
                <c:pt idx="4">
                  <c:v>5.3999999999999999E-2</c:v>
                </c:pt>
                <c:pt idx="5">
                  <c:v>0.125</c:v>
                </c:pt>
                <c:pt idx="6">
                  <c:v>0.23799999999999999</c:v>
                </c:pt>
                <c:pt idx="7">
                  <c:v>0.34799999999999998</c:v>
                </c:pt>
                <c:pt idx="8">
                  <c:v>0.23499999999999999</c:v>
                </c:pt>
                <c:pt idx="10">
                  <c:v>0.14599999999999999</c:v>
                </c:pt>
                <c:pt idx="11">
                  <c:v>0.69099999999999995</c:v>
                </c:pt>
                <c:pt idx="12">
                  <c:v>0.16400000000000001</c:v>
                </c:pt>
                <c:pt idx="14">
                  <c:v>0.66</c:v>
                </c:pt>
                <c:pt idx="1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2" formatCode="0.00%">
                  <c:v>0.73799999999999999</c:v>
                </c:pt>
                <c:pt idx="3" formatCode="0.00%">
                  <c:v>0.26200000000000001</c:v>
                </c:pt>
                <c:pt idx="5" formatCode="0.00%">
                  <c:v>0.72299999999999998</c:v>
                </c:pt>
                <c:pt idx="6" formatCode="0.00%">
                  <c:v>0.27700000000000002</c:v>
                </c:pt>
                <c:pt idx="8" formatCode="0.00%">
                  <c:v>0.79500000000000004</c:v>
                </c:pt>
                <c:pt idx="9" formatCode="0.00%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0%">
                  <c:v>0.97</c:v>
                </c:pt>
                <c:pt idx="3" formatCode="0.00%">
                  <c:v>0.03</c:v>
                </c:pt>
                <c:pt idx="5" formatCode="0.00%">
                  <c:v>0.77300000000000002</c:v>
                </c:pt>
                <c:pt idx="6" formatCode="0.00%">
                  <c:v>0.22700000000000001</c:v>
                </c:pt>
                <c:pt idx="8" formatCode="0.00%">
                  <c:v>0.78500000000000003</c:v>
                </c:pt>
                <c:pt idx="9" formatCode="0.00%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2" formatCode="0.00%">
                  <c:v>0.98</c:v>
                </c:pt>
                <c:pt idx="3" formatCode="0.00%">
                  <c:v>0.02</c:v>
                </c:pt>
                <c:pt idx="5" formatCode="0.00%">
                  <c:v>0.82</c:v>
                </c:pt>
                <c:pt idx="6" formatCode="0.00%">
                  <c:v>0.18</c:v>
                </c:pt>
                <c:pt idx="8" formatCode="0.00%">
                  <c:v>0.68</c:v>
                </c:pt>
                <c:pt idx="9" formatCode="0.00%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2" formatCode="0.00%">
                  <c:v>1</c:v>
                </c:pt>
                <c:pt idx="5" formatCode="0.00%">
                  <c:v>0.91500000000000004</c:v>
                </c:pt>
                <c:pt idx="6" formatCode="0.00%">
                  <c:v>8.5000000000000006E-2</c:v>
                </c:pt>
                <c:pt idx="8" formatCode="0.00%">
                  <c:v>0.93500000000000005</c:v>
                </c:pt>
                <c:pt idx="9" formatCode="0.00%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0.20399999999999999</c:v>
                </c:pt>
                <c:pt idx="2">
                  <c:v>2.9000000000000001E-2</c:v>
                </c:pt>
                <c:pt idx="3">
                  <c:v>0.317</c:v>
                </c:pt>
                <c:pt idx="4">
                  <c:v>0.27400000000000002</c:v>
                </c:pt>
                <c:pt idx="5">
                  <c:v>0.109</c:v>
                </c:pt>
                <c:pt idx="6">
                  <c:v>6.8000000000000005E-2</c:v>
                </c:pt>
                <c:pt idx="8">
                  <c:v>0.22</c:v>
                </c:pt>
                <c:pt idx="9">
                  <c:v>0.65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0.17699999999999999</c:v>
                </c:pt>
                <c:pt idx="2">
                  <c:v>0.03</c:v>
                </c:pt>
                <c:pt idx="3">
                  <c:v>0.35099999999999998</c:v>
                </c:pt>
                <c:pt idx="4">
                  <c:v>0.24299999999999999</c:v>
                </c:pt>
                <c:pt idx="5">
                  <c:v>0.11700000000000001</c:v>
                </c:pt>
                <c:pt idx="6">
                  <c:v>8.3000000000000004E-2</c:v>
                </c:pt>
                <c:pt idx="8">
                  <c:v>0.19900000000000001</c:v>
                </c:pt>
                <c:pt idx="9">
                  <c:v>0.66400000000000003</c:v>
                </c:pt>
                <c:pt idx="10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0.22800000000000001</c:v>
                </c:pt>
                <c:pt idx="2">
                  <c:v>3.1E-2</c:v>
                </c:pt>
                <c:pt idx="3">
                  <c:v>0.372</c:v>
                </c:pt>
                <c:pt idx="4">
                  <c:v>0.185</c:v>
                </c:pt>
                <c:pt idx="5">
                  <c:v>0.121</c:v>
                </c:pt>
                <c:pt idx="6">
                  <c:v>6.4000000000000001E-2</c:v>
                </c:pt>
                <c:pt idx="8">
                  <c:v>0.151</c:v>
                </c:pt>
                <c:pt idx="9">
                  <c:v>0.60799999999999998</c:v>
                </c:pt>
                <c:pt idx="10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0-4B8C-9C77-3BFED9D3C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1.3761631841977715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0502550793188227"/>
          <c:w val="0.82327313705352045"/>
          <c:h val="0.88495778052909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0.33500000000000002</c:v>
                </c:pt>
                <c:pt idx="2">
                  <c:v>0.121</c:v>
                </c:pt>
                <c:pt idx="3">
                  <c:v>0.11</c:v>
                </c:pt>
                <c:pt idx="4">
                  <c:v>0.10100000000000001</c:v>
                </c:pt>
                <c:pt idx="5">
                  <c:v>0.10299999999999999</c:v>
                </c:pt>
                <c:pt idx="6">
                  <c:v>0.23</c:v>
                </c:pt>
                <c:pt idx="8">
                  <c:v>0.71099999999999997</c:v>
                </c:pt>
                <c:pt idx="9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0.38400000000000001</c:v>
                </c:pt>
                <c:pt idx="2">
                  <c:v>9.6000000000000002E-2</c:v>
                </c:pt>
                <c:pt idx="3">
                  <c:v>0.10299999999999999</c:v>
                </c:pt>
                <c:pt idx="4">
                  <c:v>7.0999999999999994E-2</c:v>
                </c:pt>
                <c:pt idx="5">
                  <c:v>0.11</c:v>
                </c:pt>
                <c:pt idx="6">
                  <c:v>0.23599999999999999</c:v>
                </c:pt>
                <c:pt idx="8">
                  <c:v>0.70199999999999996</c:v>
                </c:pt>
                <c:pt idx="9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0.26600000000000001</c:v>
                </c:pt>
                <c:pt idx="2">
                  <c:v>0.13</c:v>
                </c:pt>
                <c:pt idx="3">
                  <c:v>0.13</c:v>
                </c:pt>
                <c:pt idx="4">
                  <c:v>0.107</c:v>
                </c:pt>
                <c:pt idx="5">
                  <c:v>0.105</c:v>
                </c:pt>
                <c:pt idx="6">
                  <c:v>0.26100000000000001</c:v>
                </c:pt>
                <c:pt idx="8">
                  <c:v>0.61399999999999999</c:v>
                </c:pt>
                <c:pt idx="9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6-4656-89CC-3FB788C17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2.3417334803590715E-3"/>
          <c:w val="0.65985840085206737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703391268055395"/>
          <c:w val="0.74718618053178132"/>
          <c:h val="0.872949375780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0.17799999999999999</c:v>
                </c:pt>
                <c:pt idx="2">
                  <c:v>0.376</c:v>
                </c:pt>
                <c:pt idx="3">
                  <c:v>0.23400000000000001</c:v>
                </c:pt>
                <c:pt idx="4">
                  <c:v>0.21199999999999999</c:v>
                </c:pt>
                <c:pt idx="6">
                  <c:v>0.19700000000000001</c:v>
                </c:pt>
                <c:pt idx="7">
                  <c:v>0.315</c:v>
                </c:pt>
                <c:pt idx="8">
                  <c:v>0.30499999999999999</c:v>
                </c:pt>
                <c:pt idx="9">
                  <c:v>0.184</c:v>
                </c:pt>
                <c:pt idx="11">
                  <c:v>0.156</c:v>
                </c:pt>
                <c:pt idx="12">
                  <c:v>0.38600000000000001</c:v>
                </c:pt>
                <c:pt idx="13">
                  <c:v>0.17599999999999999</c:v>
                </c:pt>
                <c:pt idx="14">
                  <c:v>0.17299999999999999</c:v>
                </c:pt>
                <c:pt idx="15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0.312</c:v>
                </c:pt>
                <c:pt idx="2">
                  <c:v>0.33400000000000002</c:v>
                </c:pt>
                <c:pt idx="3">
                  <c:v>0.12</c:v>
                </c:pt>
                <c:pt idx="4">
                  <c:v>0.23400000000000001</c:v>
                </c:pt>
                <c:pt idx="6">
                  <c:v>0.28000000000000003</c:v>
                </c:pt>
                <c:pt idx="7">
                  <c:v>0.312</c:v>
                </c:pt>
                <c:pt idx="8">
                  <c:v>0.218</c:v>
                </c:pt>
                <c:pt idx="9">
                  <c:v>0.19</c:v>
                </c:pt>
                <c:pt idx="11">
                  <c:v>8.6999999999999994E-2</c:v>
                </c:pt>
                <c:pt idx="12">
                  <c:v>0.311</c:v>
                </c:pt>
                <c:pt idx="13">
                  <c:v>0.247</c:v>
                </c:pt>
                <c:pt idx="14">
                  <c:v>0.185</c:v>
                </c:pt>
                <c:pt idx="15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0.36499999999999999</c:v>
                </c:pt>
                <c:pt idx="2">
                  <c:v>0.29899999999999999</c:v>
                </c:pt>
                <c:pt idx="3">
                  <c:v>0.1</c:v>
                </c:pt>
                <c:pt idx="4">
                  <c:v>0.23599999999999999</c:v>
                </c:pt>
                <c:pt idx="6">
                  <c:v>0.37</c:v>
                </c:pt>
                <c:pt idx="7">
                  <c:v>0.33900000000000002</c:v>
                </c:pt>
                <c:pt idx="8">
                  <c:v>0.12</c:v>
                </c:pt>
                <c:pt idx="9">
                  <c:v>0.17100000000000001</c:v>
                </c:pt>
                <c:pt idx="11">
                  <c:v>6.2E-2</c:v>
                </c:pt>
                <c:pt idx="12">
                  <c:v>0.254</c:v>
                </c:pt>
                <c:pt idx="13">
                  <c:v>0.31</c:v>
                </c:pt>
                <c:pt idx="14">
                  <c:v>9.5000000000000001E-2</c:v>
                </c:pt>
                <c:pt idx="15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0-4F44-8E92-F5F5227B8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618024649092782"/>
          <c:y val="2.3417334803590715E-3"/>
          <c:w val="0.65381975350907229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703391268055395"/>
          <c:w val="0.72061613222260268"/>
          <c:h val="0.872949375780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0.19700000000000001</c:v>
                </c:pt>
                <c:pt idx="2">
                  <c:v>0.184</c:v>
                </c:pt>
                <c:pt idx="3">
                  <c:v>0.62</c:v>
                </c:pt>
                <c:pt idx="5">
                  <c:v>0.37</c:v>
                </c:pt>
                <c:pt idx="6">
                  <c:v>0.63</c:v>
                </c:pt>
                <c:pt idx="8">
                  <c:v>0.68400000000000005</c:v>
                </c:pt>
                <c:pt idx="9">
                  <c:v>0.316</c:v>
                </c:pt>
                <c:pt idx="11">
                  <c:v>0.39500000000000002</c:v>
                </c:pt>
                <c:pt idx="12">
                  <c:v>0.60499999999999998</c:v>
                </c:pt>
                <c:pt idx="14">
                  <c:v>0.81200000000000006</c:v>
                </c:pt>
                <c:pt idx="15">
                  <c:v>0.188</c:v>
                </c:pt>
                <c:pt idx="17">
                  <c:v>0.50900000000000001</c:v>
                </c:pt>
                <c:pt idx="18">
                  <c:v>0.34799999999999998</c:v>
                </c:pt>
                <c:pt idx="19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0.28599999999999998</c:v>
                </c:pt>
                <c:pt idx="2">
                  <c:v>0.20799999999999999</c:v>
                </c:pt>
                <c:pt idx="3">
                  <c:v>0.50600000000000001</c:v>
                </c:pt>
                <c:pt idx="5">
                  <c:v>0.45500000000000002</c:v>
                </c:pt>
                <c:pt idx="6">
                  <c:v>0.54500000000000004</c:v>
                </c:pt>
                <c:pt idx="8">
                  <c:v>0.55100000000000005</c:v>
                </c:pt>
                <c:pt idx="9">
                  <c:v>0.44900000000000001</c:v>
                </c:pt>
                <c:pt idx="11">
                  <c:v>0.49399999999999999</c:v>
                </c:pt>
                <c:pt idx="12">
                  <c:v>0.50600000000000001</c:v>
                </c:pt>
                <c:pt idx="14">
                  <c:v>0.745</c:v>
                </c:pt>
                <c:pt idx="15">
                  <c:v>0.255</c:v>
                </c:pt>
                <c:pt idx="17">
                  <c:v>0.435</c:v>
                </c:pt>
                <c:pt idx="18">
                  <c:v>0.371</c:v>
                </c:pt>
                <c:pt idx="19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1">
                  <c:v>0.374</c:v>
                </c:pt>
                <c:pt idx="2">
                  <c:v>0.19700000000000001</c:v>
                </c:pt>
                <c:pt idx="3">
                  <c:v>0.42799999999999999</c:v>
                </c:pt>
                <c:pt idx="5">
                  <c:v>0.54100000000000004</c:v>
                </c:pt>
                <c:pt idx="6">
                  <c:v>0.45900000000000002</c:v>
                </c:pt>
                <c:pt idx="8">
                  <c:v>0.53600000000000003</c:v>
                </c:pt>
                <c:pt idx="9">
                  <c:v>0.46400000000000002</c:v>
                </c:pt>
                <c:pt idx="11">
                  <c:v>0.55200000000000005</c:v>
                </c:pt>
                <c:pt idx="12">
                  <c:v>0.44800000000000001</c:v>
                </c:pt>
                <c:pt idx="14">
                  <c:v>0.68700000000000006</c:v>
                </c:pt>
                <c:pt idx="15">
                  <c:v>0.313</c:v>
                </c:pt>
                <c:pt idx="17">
                  <c:v>0.39100000000000001</c:v>
                </c:pt>
                <c:pt idx="18">
                  <c:v>0.33500000000000002</c:v>
                </c:pt>
                <c:pt idx="19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4-47FF-AD8E-22136DA4E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1.6751819178765056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3384567932869426"/>
          <c:w val="0.75322482787477663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Kooli kehalise kasvatuse tunni käigus õppisin ujuma</c:v>
                </c:pt>
                <c:pt idx="3">
                  <c:v>Käisin kehalise kasvatuse tundides vastumeelselt</c:v>
                </c:pt>
                <c:pt idx="4">
                  <c:v>Kehalise kasvatuse tunnist sain selgeks, kuidas iseseisvalt treenida ja harjutada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0.55000000000000004</c:v>
                </c:pt>
                <c:pt idx="1">
                  <c:v>0.45200000000000001</c:v>
                </c:pt>
                <c:pt idx="2">
                  <c:v>0.22900000000000001</c:v>
                </c:pt>
                <c:pt idx="3">
                  <c:v>0.214</c:v>
                </c:pt>
                <c:pt idx="4">
                  <c:v>0.186</c:v>
                </c:pt>
                <c:pt idx="5">
                  <c:v>0.161</c:v>
                </c:pt>
                <c:pt idx="6">
                  <c:v>9.8000000000000004E-2</c:v>
                </c:pt>
                <c:pt idx="7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Kooli kehalise kasvatuse tunni käigus õppisin ujuma</c:v>
                </c:pt>
                <c:pt idx="3">
                  <c:v>Käisin kehalise kasvatuse tundides vastumeelselt</c:v>
                </c:pt>
                <c:pt idx="4">
                  <c:v>Kehalise kasvatuse tunnist sain selgeks, kuidas iseseisvalt treenida ja harjutada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0.63200000000000001</c:v>
                </c:pt>
                <c:pt idx="1">
                  <c:v>0.61599999999999999</c:v>
                </c:pt>
                <c:pt idx="2">
                  <c:v>0.24099999999999999</c:v>
                </c:pt>
                <c:pt idx="3">
                  <c:v>0.19800000000000001</c:v>
                </c:pt>
                <c:pt idx="4">
                  <c:v>0.214</c:v>
                </c:pt>
                <c:pt idx="5">
                  <c:v>0.151</c:v>
                </c:pt>
                <c:pt idx="6">
                  <c:v>8.6999999999999994E-2</c:v>
                </c:pt>
                <c:pt idx="7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Normide täitmine kehalise kasvatuse tundides ja heade hinnete saamine oli mulle lihtne</c:v>
                </c:pt>
                <c:pt idx="1">
                  <c:v>Kehalise kasvatuse tund oli kooliajal mu lemmikaine</c:v>
                </c:pt>
                <c:pt idx="2">
                  <c:v>Kooli kehalise kasvatuse tunni käigus õppisin ujuma</c:v>
                </c:pt>
                <c:pt idx="3">
                  <c:v>Käisin kehalise kasvatuse tundides vastumeelselt</c:v>
                </c:pt>
                <c:pt idx="4">
                  <c:v>Kehalise kasvatuse tunnist sain selgeks, kuidas iseseisvalt treenida ja harjutada</c:v>
                </c:pt>
                <c:pt idx="5">
                  <c:v>Normide täitmine muutis sportimise ja liikumisharrastuse mulle vastikuks</c:v>
                </c:pt>
                <c:pt idx="6">
                  <c:v>Puudusin tervislikel põhjustel sageli kehalise kasvatuse tundidest</c:v>
                </c:pt>
                <c:pt idx="7">
                  <c:v>Mitte ükski neist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0.66200000000000003</c:v>
                </c:pt>
                <c:pt idx="1">
                  <c:v>0.59599999999999997</c:v>
                </c:pt>
                <c:pt idx="2">
                  <c:v>0.25600000000000001</c:v>
                </c:pt>
                <c:pt idx="3">
                  <c:v>0.152</c:v>
                </c:pt>
                <c:pt idx="4">
                  <c:v>0.27800000000000002</c:v>
                </c:pt>
                <c:pt idx="5">
                  <c:v>0.13200000000000001</c:v>
                </c:pt>
                <c:pt idx="6">
                  <c:v>5.3999999999999999E-2</c:v>
                </c:pt>
                <c:pt idx="7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89720034995627"/>
          <c:y val="0.13384567932869426"/>
          <c:w val="0.54670308874434181"/>
          <c:h val="0.85613760913228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4.2999999999999997E-2</c:v>
                </c:pt>
                <c:pt idx="2">
                  <c:v>3.5999999999999997E-2</c:v>
                </c:pt>
                <c:pt idx="3">
                  <c:v>7.5999999999999998E-2</c:v>
                </c:pt>
                <c:pt idx="4">
                  <c:v>7.3999999999999996E-2</c:v>
                </c:pt>
                <c:pt idx="5">
                  <c:v>0.15</c:v>
                </c:pt>
                <c:pt idx="6">
                  <c:v>5.6000000000000001E-2</c:v>
                </c:pt>
                <c:pt idx="7">
                  <c:v>0.11700000000000001</c:v>
                </c:pt>
                <c:pt idx="8">
                  <c:v>0.157</c:v>
                </c:pt>
                <c:pt idx="9">
                  <c:v>0.106</c:v>
                </c:pt>
                <c:pt idx="10">
                  <c:v>0.185</c:v>
                </c:pt>
                <c:pt idx="12">
                  <c:v>0.55300000000000005</c:v>
                </c:pt>
                <c:pt idx="13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4.7E-2</c:v>
                </c:pt>
                <c:pt idx="2">
                  <c:v>1.4E-2</c:v>
                </c:pt>
                <c:pt idx="3">
                  <c:v>4.7E-2</c:v>
                </c:pt>
                <c:pt idx="4">
                  <c:v>4.7E-2</c:v>
                </c:pt>
                <c:pt idx="5">
                  <c:v>6.0999999999999999E-2</c:v>
                </c:pt>
                <c:pt idx="6">
                  <c:v>5.3999999999999999E-2</c:v>
                </c:pt>
                <c:pt idx="7">
                  <c:v>0.128</c:v>
                </c:pt>
                <c:pt idx="8">
                  <c:v>0.16900000000000001</c:v>
                </c:pt>
                <c:pt idx="9">
                  <c:v>8.7999999999999995E-2</c:v>
                </c:pt>
                <c:pt idx="10">
                  <c:v>0.34499999999999997</c:v>
                </c:pt>
                <c:pt idx="12">
                  <c:v>0.39900000000000002</c:v>
                </c:pt>
                <c:pt idx="13">
                  <c:v>0.60099999999999998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tagasi vaadates kehalise kasvatuse tundidega?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tagasi vaadates (koondatud)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1">
                  <c:v>2.9000000000000001E-2</c:v>
                </c:pt>
                <c:pt idx="2">
                  <c:v>2.7E-2</c:v>
                </c:pt>
                <c:pt idx="3">
                  <c:v>4.1000000000000002E-2</c:v>
                </c:pt>
                <c:pt idx="4">
                  <c:v>0.06</c:v>
                </c:pt>
                <c:pt idx="5">
                  <c:v>9.7000000000000003E-2</c:v>
                </c:pt>
                <c:pt idx="6">
                  <c:v>7.3999999999999996E-2</c:v>
                </c:pt>
                <c:pt idx="7">
                  <c:v>0.13400000000000001</c:v>
                </c:pt>
                <c:pt idx="8">
                  <c:v>0.17599999999999999</c:v>
                </c:pt>
                <c:pt idx="9">
                  <c:v>9.5000000000000001E-2</c:v>
                </c:pt>
                <c:pt idx="10">
                  <c:v>0.26700000000000002</c:v>
                </c:pt>
                <c:pt idx="12">
                  <c:v>0.46400000000000002</c:v>
                </c:pt>
                <c:pt idx="13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512-AAD6-F115BD62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2.3956862027968047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E7-D24A-A1CE-800A1319390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E7-D24A-A1CE-800A131939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0E7-D24A-A1CE-800A13193907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0E7-D24A-A1CE-800A13193907}"/>
              </c:ext>
            </c:extLst>
          </c:dPt>
          <c:dLbls>
            <c:dLbl>
              <c:idx val="0"/>
              <c:layout>
                <c:manualLayout>
                  <c:x val="4.7325102880658436E-2"/>
                  <c:y val="-2.2067672321323069E-2"/>
                </c:manualLayout>
              </c:layout>
              <c:numFmt formatCode="0.0%" sourceLinked="0"/>
              <c:spPr>
                <a:xfrm>
                  <a:off x="4558895" y="3744565"/>
                  <a:ext cx="1408200" cy="116570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4148"/>
                        <a:gd name="adj2" fmla="val -1318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15203655098668"/>
                      <c:h val="0.22288684606921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E7-D24A-A1CE-800A13193907}"/>
                </c:ext>
              </c:extLst>
            </c:dLbl>
            <c:dLbl>
              <c:idx val="1"/>
              <c:layout>
                <c:manualLayout>
                  <c:x val="-0.12267570720326626"/>
                  <c:y val="0.12907010404919594"/>
                </c:manualLayout>
              </c:layout>
              <c:numFmt formatCode="0.0%" sourceLinked="0"/>
              <c:spPr>
                <a:xfrm>
                  <a:off x="5599" y="736600"/>
                  <a:ext cx="1373434" cy="107401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4070"/>
                        <a:gd name="adj2" fmla="val 231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51936100580019"/>
                      <c:h val="0.205355002059263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E7-D24A-A1CE-800A13193907}"/>
                </c:ext>
              </c:extLst>
            </c:dLbl>
            <c:dLbl>
              <c:idx val="2"/>
              <c:layout>
                <c:manualLayout>
                  <c:x val="1.6512264670619878E-2"/>
                  <c:y val="-9.5096659175308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E7-D24A-A1CE-800A13193907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E7-D24A-A1CE-800A1319390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Sportlikult väheaktiivsed</c:v>
                </c:pt>
                <c:pt idx="1">
                  <c:v>Sportlikult aktiivsed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30.2</c:v>
                </c:pt>
                <c:pt idx="1">
                  <c:v>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E7-D24A-A1CE-800A13193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 (vastasid kõik)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kõndimine, jalutamine, kepikõnd</c:v>
                </c:pt>
                <c:pt idx="1">
                  <c:v>võimlemine, tõstmine, jõusaal, jooga, pole acro, trenažöör</c:v>
                </c:pt>
                <c:pt idx="2">
                  <c:v>jooksmine, kergejõustik, orienteerumine, 10-nevõistlus, mitmevõistlus</c:v>
                </c:pt>
                <c:pt idx="3">
                  <c:v>jalgratas</c:v>
                </c:pt>
                <c:pt idx="4">
                  <c:v>ujumine</c:v>
                </c:pt>
                <c:pt idx="5">
                  <c:v>pallimängud, hoki</c:v>
                </c:pt>
                <c:pt idx="6">
                  <c:v>tantsimine, rühmatrennid</c:v>
                </c:pt>
                <c:pt idx="7">
                  <c:v>suusatamine, rulluistamine, rullsuusatamine, uisutaine, rulasõit</c:v>
                </c:pt>
                <c:pt idx="8">
                  <c:v>keegel, piljard, diskgolf, vibu, koroona, golf, snooker, petank, kirveviskamine</c:v>
                </c:pt>
                <c:pt idx="9">
                  <c:v>võitluskunstid, enesekaitse, karate, maadlus, poks</c:v>
                </c:pt>
                <c:pt idx="10">
                  <c:v>tennis, sulgpall, bowling, lauatennis</c:v>
                </c:pt>
                <c:pt idx="11">
                  <c:v>matkamine, kalalkäimine, turism, mägironimine</c:v>
                </c:pt>
                <c:pt idx="12">
                  <c:v>motokross, langevari</c:v>
                </c:pt>
                <c:pt idx="13">
                  <c:v>ratsutamine, laskmine, vehklemine</c:v>
                </c:pt>
                <c:pt idx="14">
                  <c:v>sõudmine, purjetamine, purjelaud, lohesurf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0.26800000000000002</c:v>
                </c:pt>
                <c:pt idx="1">
                  <c:v>0.26800000000000002</c:v>
                </c:pt>
                <c:pt idx="2">
                  <c:v>3.7999999999999999E-2</c:v>
                </c:pt>
                <c:pt idx="3">
                  <c:v>6.2E-2</c:v>
                </c:pt>
                <c:pt idx="4">
                  <c:v>8.1000000000000003E-2</c:v>
                </c:pt>
                <c:pt idx="5">
                  <c:v>6.7000000000000004E-2</c:v>
                </c:pt>
                <c:pt idx="6">
                  <c:v>5.2999999999999999E-2</c:v>
                </c:pt>
                <c:pt idx="7">
                  <c:v>3.3000000000000002E-2</c:v>
                </c:pt>
                <c:pt idx="8">
                  <c:v>1.4E-2</c:v>
                </c:pt>
                <c:pt idx="9">
                  <c:v>1.4E-2</c:v>
                </c:pt>
                <c:pt idx="10">
                  <c:v>3.3000000000000002E-2</c:v>
                </c:pt>
                <c:pt idx="11">
                  <c:v>2.9000000000000001E-2</c:v>
                </c:pt>
                <c:pt idx="12">
                  <c:v>5.0000000000000001E-3</c:v>
                </c:pt>
                <c:pt idx="13">
                  <c:v>0.01</c:v>
                </c:pt>
                <c:pt idx="1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kõndimine, jalutamine, kepikõnd</c:v>
                </c:pt>
                <c:pt idx="1">
                  <c:v>võimlemine, tõstmine, jõusaal, jooga, pole acro, trenažöör</c:v>
                </c:pt>
                <c:pt idx="2">
                  <c:v>jooksmine, kergejõustik, orienteerumine, 10-nevõistlus, mitmevõistlus</c:v>
                </c:pt>
                <c:pt idx="3">
                  <c:v>jalgratas</c:v>
                </c:pt>
                <c:pt idx="4">
                  <c:v>ujumine</c:v>
                </c:pt>
                <c:pt idx="5">
                  <c:v>pallimängud, hoki</c:v>
                </c:pt>
                <c:pt idx="6">
                  <c:v>tantsimine, rühmatrennid</c:v>
                </c:pt>
                <c:pt idx="7">
                  <c:v>suusatamine, rulluistamine, rullsuusatamine, uisutaine, rulasõit</c:v>
                </c:pt>
                <c:pt idx="8">
                  <c:v>keegel, piljard, diskgolf, vibu, koroona, golf, snooker, petank, kirveviskamine</c:v>
                </c:pt>
                <c:pt idx="9">
                  <c:v>võitluskunstid, enesekaitse, karate, maadlus, poks</c:v>
                </c:pt>
                <c:pt idx="10">
                  <c:v>tennis, sulgpall, bowling, lauatennis</c:v>
                </c:pt>
                <c:pt idx="11">
                  <c:v>matkamine, kalalkäimine, turism, mägironimine</c:v>
                </c:pt>
                <c:pt idx="12">
                  <c:v>motokross, langevari</c:v>
                </c:pt>
                <c:pt idx="13">
                  <c:v>ratsutamine, laskmine, vehklemine</c:v>
                </c:pt>
                <c:pt idx="14">
                  <c:v>sõudmine, purjetamine, purjelaud, lohesurf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0.26100000000000001</c:v>
                </c:pt>
                <c:pt idx="1">
                  <c:v>0.251</c:v>
                </c:pt>
                <c:pt idx="2">
                  <c:v>0.114</c:v>
                </c:pt>
                <c:pt idx="3">
                  <c:v>8.3000000000000004E-2</c:v>
                </c:pt>
                <c:pt idx="4">
                  <c:v>0.06</c:v>
                </c:pt>
                <c:pt idx="5">
                  <c:v>0.06</c:v>
                </c:pt>
                <c:pt idx="6">
                  <c:v>3.5000000000000003E-2</c:v>
                </c:pt>
                <c:pt idx="7">
                  <c:v>3.3000000000000002E-2</c:v>
                </c:pt>
                <c:pt idx="8">
                  <c:v>2.1000000000000001E-2</c:v>
                </c:pt>
                <c:pt idx="9">
                  <c:v>1.9E-2</c:v>
                </c:pt>
                <c:pt idx="10">
                  <c:v>1.7000000000000001E-2</c:v>
                </c:pt>
                <c:pt idx="11">
                  <c:v>1.7000000000000001E-2</c:v>
                </c:pt>
                <c:pt idx="12">
                  <c:v>0.01</c:v>
                </c:pt>
                <c:pt idx="13">
                  <c:v>8.0000000000000002E-3</c:v>
                </c:pt>
                <c:pt idx="1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  (vastas 67,5%)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võimlemine, tõstmine, jõusaal, jooga, pole acro, trenažöör</c:v>
                </c:pt>
                <c:pt idx="1">
                  <c:v>jooksmine, kergejõustik, orienteerumine, 10-nevõistlus, mitmevõistlus</c:v>
                </c:pt>
                <c:pt idx="2">
                  <c:v>kõndimine, jalutamine, kepikõnd</c:v>
                </c:pt>
                <c:pt idx="3">
                  <c:v>jalgratas</c:v>
                </c:pt>
                <c:pt idx="4">
                  <c:v>ujumine</c:v>
                </c:pt>
                <c:pt idx="5">
                  <c:v>suusatamine, rulluistamine, rullsuusatamine, uisutaine, rulasõit</c:v>
                </c:pt>
                <c:pt idx="6">
                  <c:v>tantsimine, rühmatrennid</c:v>
                </c:pt>
                <c:pt idx="7">
                  <c:v>pallimängud, hoki</c:v>
                </c:pt>
                <c:pt idx="8">
                  <c:v>tennis, sulgpall, bowling, lauatennis</c:v>
                </c:pt>
                <c:pt idx="9">
                  <c:v>matkamine, kalalkäimine, turism, mägironimine</c:v>
                </c:pt>
                <c:pt idx="10">
                  <c:v>keegel, piljard, diskgolf, vibu, koroona, golf, snooker, petank, kirveviskamine</c:v>
                </c:pt>
                <c:pt idx="11">
                  <c:v>aiatöö, koristamine</c:v>
                </c:pt>
                <c:pt idx="12">
                  <c:v>võitluskunstid, enesekaitse, karate, maadlus, poks</c:v>
                </c:pt>
                <c:pt idx="13">
                  <c:v>motokross, langevari</c:v>
                </c:pt>
                <c:pt idx="14">
                  <c:v>ratsutamine, laskmine, vehklemine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0.20300000000000001</c:v>
                </c:pt>
                <c:pt idx="1">
                  <c:v>0.10199999999999999</c:v>
                </c:pt>
                <c:pt idx="2">
                  <c:v>0.11899999999999999</c:v>
                </c:pt>
                <c:pt idx="3">
                  <c:v>0.127</c:v>
                </c:pt>
                <c:pt idx="4">
                  <c:v>0.11</c:v>
                </c:pt>
                <c:pt idx="5">
                  <c:v>0.11</c:v>
                </c:pt>
                <c:pt idx="6">
                  <c:v>1.7000000000000001E-2</c:v>
                </c:pt>
                <c:pt idx="7">
                  <c:v>5.8999999999999997E-2</c:v>
                </c:pt>
                <c:pt idx="8">
                  <c:v>2.5000000000000001E-2</c:v>
                </c:pt>
                <c:pt idx="9">
                  <c:v>1.7000000000000001E-2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8.0000000000000002E-3</c:v>
                </c:pt>
                <c:pt idx="1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võimlemine, tõstmine, jõusaal, jooga, pole acro, trenažöör</c:v>
                </c:pt>
                <c:pt idx="1">
                  <c:v>jooksmine, kergejõustik, orienteerumine, 10-nevõistlus, mitmevõistlus</c:v>
                </c:pt>
                <c:pt idx="2">
                  <c:v>kõndimine, jalutamine, kepikõnd</c:v>
                </c:pt>
                <c:pt idx="3">
                  <c:v>jalgratas</c:v>
                </c:pt>
                <c:pt idx="4">
                  <c:v>ujumine</c:v>
                </c:pt>
                <c:pt idx="5">
                  <c:v>suusatamine, rulluistamine, rullsuusatamine, uisutaine, rulasõit</c:v>
                </c:pt>
                <c:pt idx="6">
                  <c:v>tantsimine, rühmatrennid</c:v>
                </c:pt>
                <c:pt idx="7">
                  <c:v>pallimängud, hoki</c:v>
                </c:pt>
                <c:pt idx="8">
                  <c:v>tennis, sulgpall, bowling, lauatennis</c:v>
                </c:pt>
                <c:pt idx="9">
                  <c:v>matkamine, kalalkäimine, turism, mägironimine</c:v>
                </c:pt>
                <c:pt idx="10">
                  <c:v>keegel, piljard, diskgolf, vibu, koroona, golf, snooker, petank, kirveviskamine</c:v>
                </c:pt>
                <c:pt idx="11">
                  <c:v>aiatöö, koristamine</c:v>
                </c:pt>
                <c:pt idx="12">
                  <c:v>võitluskunstid, enesekaitse, karate, maadlus, poks</c:v>
                </c:pt>
                <c:pt idx="13">
                  <c:v>motokross, langevari</c:v>
                </c:pt>
                <c:pt idx="14">
                  <c:v>ratsutamine, laskmine, vehklemine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0.218</c:v>
                </c:pt>
                <c:pt idx="1">
                  <c:v>0.13800000000000001</c:v>
                </c:pt>
                <c:pt idx="2">
                  <c:v>0.13500000000000001</c:v>
                </c:pt>
                <c:pt idx="3">
                  <c:v>0.126</c:v>
                </c:pt>
                <c:pt idx="4">
                  <c:v>9.5000000000000001E-2</c:v>
                </c:pt>
                <c:pt idx="5">
                  <c:v>7.6999999999999999E-2</c:v>
                </c:pt>
                <c:pt idx="6">
                  <c:v>5.1999999999999998E-2</c:v>
                </c:pt>
                <c:pt idx="7">
                  <c:v>0.04</c:v>
                </c:pt>
                <c:pt idx="8">
                  <c:v>2.9000000000000001E-2</c:v>
                </c:pt>
                <c:pt idx="9">
                  <c:v>2.3E-2</c:v>
                </c:pt>
                <c:pt idx="10">
                  <c:v>0.02</c:v>
                </c:pt>
                <c:pt idx="11">
                  <c:v>1.4E-2</c:v>
                </c:pt>
                <c:pt idx="12">
                  <c:v>1.0999999999999999E-2</c:v>
                </c:pt>
                <c:pt idx="13">
                  <c:v>8.9999999999999993E-3</c:v>
                </c:pt>
                <c:pt idx="1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  (vastas 30,0%)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võimlemine, tõstmine, jõusaal, jooga, pole acro, trenažöör</c:v>
                </c:pt>
                <c:pt idx="1">
                  <c:v>kõndimine, jalutamine, kepikõnd</c:v>
                </c:pt>
                <c:pt idx="2">
                  <c:v>jalgratas</c:v>
                </c:pt>
                <c:pt idx="3">
                  <c:v>suusatamine, rulluistamine, rullsuusatamine, uisutaine, rulasõit</c:v>
                </c:pt>
                <c:pt idx="4">
                  <c:v>pallimängud, hoki</c:v>
                </c:pt>
                <c:pt idx="5">
                  <c:v>jooksmine, kergejõustik, orienteerumine, 10-nevõistlus, mitmevõistlus</c:v>
                </c:pt>
                <c:pt idx="6">
                  <c:v>ujumine</c:v>
                </c:pt>
                <c:pt idx="7">
                  <c:v>tantsimine, rühmatrennid</c:v>
                </c:pt>
                <c:pt idx="8">
                  <c:v>tennis, sulgpall, bowling, lauatennis</c:v>
                </c:pt>
                <c:pt idx="9">
                  <c:v>matkamine, kalalkäimine, turism, mägironimine</c:v>
                </c:pt>
                <c:pt idx="10">
                  <c:v>sõudmine, purjetamine, purjelaud, lohesurf</c:v>
                </c:pt>
                <c:pt idx="11">
                  <c:v>aiatöö, koristamine</c:v>
                </c:pt>
                <c:pt idx="12">
                  <c:v>võitluskunstid, enesekaitse, karate, maadlus, poks</c:v>
                </c:pt>
                <c:pt idx="13">
                  <c:v>keegel, piljard, diskgolf, vibu, koroona, golf, snooker, petank, kirveviskamine</c:v>
                </c:pt>
                <c:pt idx="14">
                  <c:v>ratsutamine, laskmine, vehklemine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0.14799999999999999</c:v>
                </c:pt>
                <c:pt idx="1">
                  <c:v>0.29599999999999999</c:v>
                </c:pt>
                <c:pt idx="2">
                  <c:v>0.13</c:v>
                </c:pt>
                <c:pt idx="3">
                  <c:v>7.3999999999999996E-2</c:v>
                </c:pt>
                <c:pt idx="4">
                  <c:v>1.9E-2</c:v>
                </c:pt>
                <c:pt idx="5">
                  <c:v>3.6999999999999998E-2</c:v>
                </c:pt>
                <c:pt idx="6">
                  <c:v>7.3999999999999996E-2</c:v>
                </c:pt>
                <c:pt idx="7">
                  <c:v>1.9E-2</c:v>
                </c:pt>
                <c:pt idx="8">
                  <c:v>7.3999999999999996E-2</c:v>
                </c:pt>
                <c:pt idx="9">
                  <c:v>3.6999999999999998E-2</c:v>
                </c:pt>
                <c:pt idx="10">
                  <c:v>3.6999999999999998E-2</c:v>
                </c:pt>
                <c:pt idx="11">
                  <c:v>1.9E-2</c:v>
                </c:pt>
                <c:pt idx="1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võimlemine, tõstmine, jõusaal, jooga, pole acro, trenažöör</c:v>
                </c:pt>
                <c:pt idx="1">
                  <c:v>kõndimine, jalutamine, kepikõnd</c:v>
                </c:pt>
                <c:pt idx="2">
                  <c:v>jalgratas</c:v>
                </c:pt>
                <c:pt idx="3">
                  <c:v>suusatamine, rulluistamine, rullsuusatamine, uisutaine, rulasõit</c:v>
                </c:pt>
                <c:pt idx="4">
                  <c:v>pallimängud, hoki</c:v>
                </c:pt>
                <c:pt idx="5">
                  <c:v>jooksmine, kergejõustik, orienteerumine, 10-nevõistlus, mitmevõistlus</c:v>
                </c:pt>
                <c:pt idx="6">
                  <c:v>ujumine</c:v>
                </c:pt>
                <c:pt idx="7">
                  <c:v>tantsimine, rühmatrennid</c:v>
                </c:pt>
                <c:pt idx="8">
                  <c:v>tennis, sulgpall, bowling, lauatennis</c:v>
                </c:pt>
                <c:pt idx="9">
                  <c:v>matkamine, kalalkäimine, turism, mägironimine</c:v>
                </c:pt>
                <c:pt idx="10">
                  <c:v>sõudmine, purjetamine, purjelaud, lohesurf</c:v>
                </c:pt>
                <c:pt idx="11">
                  <c:v>aiatöö, koristamine</c:v>
                </c:pt>
                <c:pt idx="12">
                  <c:v>võitluskunstid, enesekaitse, karate, maadlus, poks</c:v>
                </c:pt>
                <c:pt idx="13">
                  <c:v>keegel, piljard, diskgolf, vibu, koroona, golf, snooker, petank, kirveviskamine</c:v>
                </c:pt>
                <c:pt idx="14">
                  <c:v>ratsutamine, laskmine, vehklemine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0.19900000000000001</c:v>
                </c:pt>
                <c:pt idx="1">
                  <c:v>0.14799999999999999</c:v>
                </c:pt>
                <c:pt idx="2">
                  <c:v>0.125</c:v>
                </c:pt>
                <c:pt idx="3">
                  <c:v>0.125</c:v>
                </c:pt>
                <c:pt idx="4">
                  <c:v>9.2999999999999999E-2</c:v>
                </c:pt>
                <c:pt idx="5">
                  <c:v>8.7999999999999995E-2</c:v>
                </c:pt>
                <c:pt idx="6">
                  <c:v>8.7999999999999995E-2</c:v>
                </c:pt>
                <c:pt idx="7">
                  <c:v>3.2000000000000001E-2</c:v>
                </c:pt>
                <c:pt idx="8">
                  <c:v>2.8000000000000001E-2</c:v>
                </c:pt>
                <c:pt idx="9">
                  <c:v>1.9E-2</c:v>
                </c:pt>
                <c:pt idx="10">
                  <c:v>1.9E-2</c:v>
                </c:pt>
                <c:pt idx="11">
                  <c:v>1.9E-2</c:v>
                </c:pt>
                <c:pt idx="12">
                  <c:v>8.9999999999999993E-3</c:v>
                </c:pt>
                <c:pt idx="13">
                  <c:v>5.0000000000000001E-3</c:v>
                </c:pt>
                <c:pt idx="1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2" formatCode="0.00%">
                  <c:v>0.77400000000000002</c:v>
                </c:pt>
                <c:pt idx="3" formatCode="0.00%">
                  <c:v>0.22600000000000001</c:v>
                </c:pt>
                <c:pt idx="5" formatCode="0.00%">
                  <c:v>0.85699999999999998</c:v>
                </c:pt>
                <c:pt idx="6" formatCode="0.00%">
                  <c:v>0.14299999999999999</c:v>
                </c:pt>
                <c:pt idx="8" formatCode="0.00%">
                  <c:v>0.39300000000000002</c:v>
                </c:pt>
                <c:pt idx="9" formatCode="0.00%">
                  <c:v>0.60699999999999998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0%">
                  <c:v>0.98499999999999999</c:v>
                </c:pt>
                <c:pt idx="3" formatCode="0.00%">
                  <c:v>1.4999999999999999E-2</c:v>
                </c:pt>
                <c:pt idx="5" formatCode="0.00%">
                  <c:v>0.69699999999999995</c:v>
                </c:pt>
                <c:pt idx="6" formatCode="0.00%">
                  <c:v>0.30299999999999999</c:v>
                </c:pt>
                <c:pt idx="8" formatCode="0.00%">
                  <c:v>0.53800000000000003</c:v>
                </c:pt>
                <c:pt idx="9" formatCode="0.00%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2" formatCode="0.00%">
                  <c:v>0.78</c:v>
                </c:pt>
                <c:pt idx="3" formatCode="0.00%">
                  <c:v>0.22</c:v>
                </c:pt>
                <c:pt idx="5" formatCode="0.00%">
                  <c:v>0.92</c:v>
                </c:pt>
                <c:pt idx="6" formatCode="0.00%">
                  <c:v>0.08</c:v>
                </c:pt>
                <c:pt idx="8" formatCode="0.00%">
                  <c:v>0.64</c:v>
                </c:pt>
                <c:pt idx="9" formatCode="0.00%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2" formatCode="0.00%">
                  <c:v>0.95699999999999996</c:v>
                </c:pt>
                <c:pt idx="3" formatCode="0.00%">
                  <c:v>4.2999999999999997E-2</c:v>
                </c:pt>
                <c:pt idx="5" formatCode="0.00%">
                  <c:v>0.30399999999999999</c:v>
                </c:pt>
                <c:pt idx="6" formatCode="0.00%">
                  <c:v>0.69599999999999995</c:v>
                </c:pt>
                <c:pt idx="8" formatCode="0.00%">
                  <c:v>0.52200000000000002</c:v>
                </c:pt>
                <c:pt idx="9" formatCode="0.00%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Kui vanalt alustas sportimisega (mediaan=10)</c:v>
                </c:pt>
                <c:pt idx="1">
                  <c:v>Enne kooli-iga</c:v>
                </c:pt>
                <c:pt idx="2">
                  <c:v>Kooli eas</c:v>
                </c:pt>
                <c:pt idx="3">
                  <c:v>Pärast kooli</c:v>
                </c:pt>
                <c:pt idx="4">
                  <c:v>Spordiharrastuse kestvus aastates (mediaan=28)</c:v>
                </c:pt>
                <c:pt idx="5">
                  <c:v>alla mediaansuuruse</c:v>
                </c:pt>
                <c:pt idx="6">
                  <c:v>üle mediaansuuruse</c:v>
                </c:pt>
                <c:pt idx="7">
                  <c:v>Kas sportlikku harrastusse on jäänud ka aastane või pikem paus?</c:v>
                </c:pt>
                <c:pt idx="8">
                  <c:v>Ei ole. Olen liikumisharrastusega tegelnud pidevalt</c:v>
                </c:pt>
                <c:pt idx="9">
                  <c:v>On jäänud</c:v>
                </c:pt>
                <c:pt idx="10">
                  <c:v>Pausi pikkus aastates (mediaan=2)</c:v>
                </c:pt>
                <c:pt idx="11">
                  <c:v>alla mediaansuuruse</c:v>
                </c:pt>
                <c:pt idx="12">
                  <c:v>üle mediaansuuruse</c:v>
                </c:pt>
                <c:pt idx="13">
                  <c:v>Alustas uuesti (aastat tagasi) (mediaan=4)</c:v>
                </c:pt>
                <c:pt idx="14">
                  <c:v>alla mediaansuuruse</c:v>
                </c:pt>
                <c:pt idx="15">
                  <c:v>üle mediaansuuruse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0.17699999999999999</c:v>
                </c:pt>
                <c:pt idx="2">
                  <c:v>0.52600000000000002</c:v>
                </c:pt>
                <c:pt idx="3">
                  <c:v>0.29699999999999999</c:v>
                </c:pt>
                <c:pt idx="5">
                  <c:v>0.53400000000000003</c:v>
                </c:pt>
                <c:pt idx="6">
                  <c:v>0.46600000000000003</c:v>
                </c:pt>
                <c:pt idx="8">
                  <c:v>0.60799999999999998</c:v>
                </c:pt>
                <c:pt idx="9">
                  <c:v>0.39200000000000002</c:v>
                </c:pt>
                <c:pt idx="11">
                  <c:v>0.59</c:v>
                </c:pt>
                <c:pt idx="12">
                  <c:v>0.41</c:v>
                </c:pt>
                <c:pt idx="14">
                  <c:v>0.65900000000000003</c:v>
                </c:pt>
                <c:pt idx="15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Kui vanalt alustas sportimisega (mediaan=10)</c:v>
                </c:pt>
                <c:pt idx="1">
                  <c:v>Enne kooli-iga</c:v>
                </c:pt>
                <c:pt idx="2">
                  <c:v>Kooli eas</c:v>
                </c:pt>
                <c:pt idx="3">
                  <c:v>Pärast kooli</c:v>
                </c:pt>
                <c:pt idx="4">
                  <c:v>Spordiharrastuse kestvus aastates (mediaan=28)</c:v>
                </c:pt>
                <c:pt idx="5">
                  <c:v>alla mediaansuuruse</c:v>
                </c:pt>
                <c:pt idx="6">
                  <c:v>üle mediaansuuruse</c:v>
                </c:pt>
                <c:pt idx="7">
                  <c:v>Kas sportlikku harrastusse on jäänud ka aastane või pikem paus?</c:v>
                </c:pt>
                <c:pt idx="8">
                  <c:v>Ei ole. Olen liikumisharrastusega tegelnud pidevalt</c:v>
                </c:pt>
                <c:pt idx="9">
                  <c:v>On jäänud</c:v>
                </c:pt>
                <c:pt idx="10">
                  <c:v>Pausi pikkus aastates (mediaan=2)</c:v>
                </c:pt>
                <c:pt idx="11">
                  <c:v>alla mediaansuuruse</c:v>
                </c:pt>
                <c:pt idx="12">
                  <c:v>üle mediaansuuruse</c:v>
                </c:pt>
                <c:pt idx="13">
                  <c:v>Alustas uuesti (aastat tagasi) (mediaan=4)</c:v>
                </c:pt>
                <c:pt idx="14">
                  <c:v>alla mediaansuuruse</c:v>
                </c:pt>
                <c:pt idx="15">
                  <c:v>üle mediaansuuruse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0.193</c:v>
                </c:pt>
                <c:pt idx="2">
                  <c:v>0.58799999999999997</c:v>
                </c:pt>
                <c:pt idx="3">
                  <c:v>0.219</c:v>
                </c:pt>
                <c:pt idx="5">
                  <c:v>0.57599999999999996</c:v>
                </c:pt>
                <c:pt idx="6">
                  <c:v>0.42399999999999999</c:v>
                </c:pt>
                <c:pt idx="8">
                  <c:v>0.61299999999999999</c:v>
                </c:pt>
                <c:pt idx="9">
                  <c:v>0.38700000000000001</c:v>
                </c:pt>
                <c:pt idx="11">
                  <c:v>0.503</c:v>
                </c:pt>
                <c:pt idx="12">
                  <c:v>0.497</c:v>
                </c:pt>
                <c:pt idx="14">
                  <c:v>0.52400000000000002</c:v>
                </c:pt>
                <c:pt idx="15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38252569140625442"/>
          <c:y val="0.21069941331022987"/>
          <c:w val="0.59551664341210164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5-12. Kui sageli Te tegelete praegu sportliku liikumisharrastustega?</c:v>
                </c:pt>
                <c:pt idx="1">
                  <c:v>4 või enam korda nädalas</c:v>
                </c:pt>
                <c:pt idx="2">
                  <c:v>2-3 korda nädalas</c:v>
                </c:pt>
                <c:pt idx="3">
                  <c:v>Keskmiselt kord nädalas</c:v>
                </c:pt>
                <c:pt idx="4">
                  <c:v>Paar korda kuus</c:v>
                </c:pt>
                <c:pt idx="5">
                  <c:v>Harvemini</c:v>
                </c:pt>
                <c:pt idx="6">
                  <c:v>Suvised trennitunnid nädalas (mediaan=6)</c:v>
                </c:pt>
                <c:pt idx="7">
                  <c:v>alla mediaansuuruse</c:v>
                </c:pt>
                <c:pt idx="8">
                  <c:v>üle mediaansuuruse</c:v>
                </c:pt>
                <c:pt idx="9">
                  <c:v>Talvised trennitunnid nädalas (mediaan=4)</c:v>
                </c:pt>
                <c:pt idx="10">
                  <c:v>alla mediaansuuruse</c:v>
                </c:pt>
                <c:pt idx="11">
                  <c:v>üle mediaansuuruse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0.17199999999999999</c:v>
                </c:pt>
                <c:pt idx="2">
                  <c:v>0.45</c:v>
                </c:pt>
                <c:pt idx="3">
                  <c:v>0.26300000000000001</c:v>
                </c:pt>
                <c:pt idx="4">
                  <c:v>4.2999999999999997E-2</c:v>
                </c:pt>
                <c:pt idx="5">
                  <c:v>7.1999999999999995E-2</c:v>
                </c:pt>
                <c:pt idx="7">
                  <c:v>0.77500000000000002</c:v>
                </c:pt>
                <c:pt idx="8">
                  <c:v>0.22500000000000001</c:v>
                </c:pt>
                <c:pt idx="10">
                  <c:v>0.81799999999999995</c:v>
                </c:pt>
                <c:pt idx="11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5-12. Kui sageli Te tegelete praegu sportliku liikumisharrastustega?</c:v>
                </c:pt>
                <c:pt idx="1">
                  <c:v>4 või enam korda nädalas</c:v>
                </c:pt>
                <c:pt idx="2">
                  <c:v>2-3 korda nädalas</c:v>
                </c:pt>
                <c:pt idx="3">
                  <c:v>Keskmiselt kord nädalas</c:v>
                </c:pt>
                <c:pt idx="4">
                  <c:v>Paar korda kuus</c:v>
                </c:pt>
                <c:pt idx="5">
                  <c:v>Harvemini</c:v>
                </c:pt>
                <c:pt idx="6">
                  <c:v>Suvised trennitunnid nädalas (mediaan=6)</c:v>
                </c:pt>
                <c:pt idx="7">
                  <c:v>alla mediaansuuruse</c:v>
                </c:pt>
                <c:pt idx="8">
                  <c:v>üle mediaansuuruse</c:v>
                </c:pt>
                <c:pt idx="9">
                  <c:v>Talvised trennitunnid nädalas (mediaan=4)</c:v>
                </c:pt>
                <c:pt idx="10">
                  <c:v>alla mediaansuuruse</c:v>
                </c:pt>
                <c:pt idx="11">
                  <c:v>üle mediaansuuruse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0.42199999999999999</c:v>
                </c:pt>
                <c:pt idx="2">
                  <c:v>0.48</c:v>
                </c:pt>
                <c:pt idx="3">
                  <c:v>6.6000000000000003E-2</c:v>
                </c:pt>
                <c:pt idx="4">
                  <c:v>1.7000000000000001E-2</c:v>
                </c:pt>
                <c:pt idx="5">
                  <c:v>1.4E-2</c:v>
                </c:pt>
                <c:pt idx="7">
                  <c:v>0.46800000000000003</c:v>
                </c:pt>
                <c:pt idx="8">
                  <c:v>0.53200000000000003</c:v>
                </c:pt>
                <c:pt idx="10">
                  <c:v>0.38700000000000001</c:v>
                </c:pt>
                <c:pt idx="11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Kerge trenni tunnid nädalas (mediaan=2)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Pika trenni tunnid nädalas (mediaan=1)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Intensiivse trenni tunnid nädalas (mediaan=1)</c:v>
                </c:pt>
                <c:pt idx="7">
                  <c:v>alla mediaansuuruse</c:v>
                </c:pt>
                <c:pt idx="8">
                  <c:v>üle mediaansuuruse</c:v>
                </c:pt>
                <c:pt idx="9">
                  <c:v>Kas Te tegelete liikumisharrastustega peamiselt…?</c:v>
                </c:pt>
                <c:pt idx="10">
                  <c:v>omaette</c:v>
                </c:pt>
                <c:pt idx="11">
                  <c:v>omal käel koos oma pereliikmetega</c:v>
                </c:pt>
                <c:pt idx="12">
                  <c:v>omal käel koos sõpradega, tuttavatega</c:v>
                </c:pt>
                <c:pt idx="13">
                  <c:v>treeningrühmas, liikumisrühmas, treeneri juhendamisel</c:v>
                </c:pt>
                <c:pt idx="14">
                  <c:v>muul moel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1">
                  <c:v>0.9</c:v>
                </c:pt>
                <c:pt idx="2">
                  <c:v>0.1</c:v>
                </c:pt>
                <c:pt idx="4">
                  <c:v>0.85199999999999998</c:v>
                </c:pt>
                <c:pt idx="5">
                  <c:v>0.14799999999999999</c:v>
                </c:pt>
                <c:pt idx="7">
                  <c:v>0.86599999999999999</c:v>
                </c:pt>
                <c:pt idx="8">
                  <c:v>0.13400000000000001</c:v>
                </c:pt>
                <c:pt idx="10">
                  <c:v>0.438</c:v>
                </c:pt>
                <c:pt idx="11">
                  <c:v>0.16800000000000001</c:v>
                </c:pt>
                <c:pt idx="12">
                  <c:v>0.183</c:v>
                </c:pt>
                <c:pt idx="13">
                  <c:v>0.192</c:v>
                </c:pt>
                <c:pt idx="1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Kerge trenni tunnid nädalas (mediaan=2)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Pika trenni tunnid nädalas (mediaan=1)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Intensiivse trenni tunnid nädalas (mediaan=1)</c:v>
                </c:pt>
                <c:pt idx="7">
                  <c:v>alla mediaansuuruse</c:v>
                </c:pt>
                <c:pt idx="8">
                  <c:v>üle mediaansuuruse</c:v>
                </c:pt>
                <c:pt idx="9">
                  <c:v>Kas Te tegelete liikumisharrastustega peamiselt…?</c:v>
                </c:pt>
                <c:pt idx="10">
                  <c:v>omaette</c:v>
                </c:pt>
                <c:pt idx="11">
                  <c:v>omal käel koos oma pereliikmetega</c:v>
                </c:pt>
                <c:pt idx="12">
                  <c:v>omal käel koos sõpradega, tuttavatega</c:v>
                </c:pt>
                <c:pt idx="13">
                  <c:v>treeningrühmas, liikumisrühmas, treeneri juhendamisel</c:v>
                </c:pt>
                <c:pt idx="14">
                  <c:v>muul moel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1">
                  <c:v>0.433</c:v>
                </c:pt>
                <c:pt idx="2">
                  <c:v>0.56699999999999995</c:v>
                </c:pt>
                <c:pt idx="4">
                  <c:v>0.36199999999999999</c:v>
                </c:pt>
                <c:pt idx="5">
                  <c:v>0.63800000000000001</c:v>
                </c:pt>
                <c:pt idx="7">
                  <c:v>0.497</c:v>
                </c:pt>
                <c:pt idx="8">
                  <c:v>0.503</c:v>
                </c:pt>
                <c:pt idx="10">
                  <c:v>0.51200000000000001</c:v>
                </c:pt>
                <c:pt idx="11">
                  <c:v>0.13900000000000001</c:v>
                </c:pt>
                <c:pt idx="12">
                  <c:v>0.183</c:v>
                </c:pt>
                <c:pt idx="13">
                  <c:v>0.158</c:v>
                </c:pt>
                <c:pt idx="1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Mulle lihtsalt meeldib sporti harrastada, ma naudin seda</c:v>
                </c:pt>
                <c:pt idx="1">
                  <c:v>Mul on iseseisvaks treenimiseks vajalikud teadmised ja oskused</c:v>
                </c:pt>
                <c:pt idx="2">
                  <c:v>Mulle meeldib pingutada</c:v>
                </c:pt>
                <c:pt idx="3">
                  <c:v>Tuttavad ja lähedased tunnustavad ja hindavad seda, et ma sporti teen</c:v>
                </c:pt>
                <c:pt idx="4">
                  <c:v>Pere ja sõbrad on mulle liikumisharrastusega tegelemisel toeks ja innustuseks</c:v>
                </c:pt>
                <c:pt idx="5">
                  <c:v>Käisin kooliajal trennis ja pole kunagi spordi tegemist lõpetanud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0.64600000000000002</c:v>
                </c:pt>
                <c:pt idx="1">
                  <c:v>0.51300000000000001</c:v>
                </c:pt>
                <c:pt idx="2">
                  <c:v>0.42499999999999999</c:v>
                </c:pt>
                <c:pt idx="3">
                  <c:v>0.41</c:v>
                </c:pt>
                <c:pt idx="4">
                  <c:v>0.45100000000000001</c:v>
                </c:pt>
                <c:pt idx="5">
                  <c:v>0.35</c:v>
                </c:pt>
                <c:pt idx="6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Mulle lihtsalt meeldib sporti harrastada, ma naudin seda</c:v>
                </c:pt>
                <c:pt idx="1">
                  <c:v>Mul on iseseisvaks treenimiseks vajalikud teadmised ja oskused</c:v>
                </c:pt>
                <c:pt idx="2">
                  <c:v>Mulle meeldib pingutada</c:v>
                </c:pt>
                <c:pt idx="3">
                  <c:v>Tuttavad ja lähedased tunnustavad ja hindavad seda, et ma sporti teen</c:v>
                </c:pt>
                <c:pt idx="4">
                  <c:v>Pere ja sõbrad on mulle liikumisharrastusega tegelemisel toeks ja innustuseks</c:v>
                </c:pt>
                <c:pt idx="5">
                  <c:v>Käisin kooliajal trennis ja pole kunagi spordi tegemist lõpetanud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0.79300000000000004</c:v>
                </c:pt>
                <c:pt idx="1">
                  <c:v>0.621</c:v>
                </c:pt>
                <c:pt idx="2">
                  <c:v>0.56699999999999995</c:v>
                </c:pt>
                <c:pt idx="3">
                  <c:v>0.49</c:v>
                </c:pt>
                <c:pt idx="4">
                  <c:v>0.48099999999999998</c:v>
                </c:pt>
                <c:pt idx="5">
                  <c:v>0.42899999999999999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Liikumisharrastus aitab stressi maandada ja meeleolu parandada</c:v>
                </c:pt>
                <c:pt idx="1">
                  <c:v>Liikumiseks sobivad teed ja rajad on minu kodu lähedal</c:v>
                </c:pt>
                <c:pt idx="2">
                  <c:v>Sporti harrastades saan olla pisut omaette</c:v>
                </c:pt>
                <c:pt idx="3">
                  <c:v>Treenin kaalu langetamiseks ja kontrolli all hoidmiseks</c:v>
                </c:pt>
                <c:pt idx="4">
                  <c:v>Minu kodulähedased rajad ja teed on aasta ringi hooldatud ja valgustatud</c:v>
                </c:pt>
                <c:pt idx="5">
                  <c:v>Teen nädalas mitu korda tunnise või pikema jalutuskäigu või kepikõnni</c:v>
                </c:pt>
                <c:pt idx="6">
                  <c:v>Spordi tegemisel on peamine hea seltskond ja treeningukaaslased</c:v>
                </c:pt>
                <c:pt idx="7">
                  <c:v>Tahaksin sagedamini trennis käia, aga alati tuleb midagi vahele</c:v>
                </c:pt>
                <c:pt idx="8">
                  <c:v>Ajapuudusel jääb mul sageli trenni minemata</c:v>
                </c:pt>
                <c:pt idx="9">
                  <c:v>Liikumisharrastus aitab mul sõltuvustest (suitsetamine, alkohol) eemal püsida</c:v>
                </c:pt>
                <c:pt idx="10">
                  <c:v>Mul pole piisavalt huvi ja viitsimist, et pidevalt trenni teha</c:v>
                </c:pt>
                <c:pt idx="11">
                  <c:v>Mitte ükski neist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0.80300000000000005</c:v>
                </c:pt>
                <c:pt idx="1">
                  <c:v>0.55500000000000005</c:v>
                </c:pt>
                <c:pt idx="2">
                  <c:v>0.379</c:v>
                </c:pt>
                <c:pt idx="3">
                  <c:v>0.40100000000000002</c:v>
                </c:pt>
                <c:pt idx="4">
                  <c:v>0.376</c:v>
                </c:pt>
                <c:pt idx="5">
                  <c:v>0.35299999999999998</c:v>
                </c:pt>
                <c:pt idx="6">
                  <c:v>0.19800000000000001</c:v>
                </c:pt>
                <c:pt idx="7">
                  <c:v>0.26600000000000001</c:v>
                </c:pt>
                <c:pt idx="8">
                  <c:v>0.13</c:v>
                </c:pt>
                <c:pt idx="9">
                  <c:v>8.1000000000000003E-2</c:v>
                </c:pt>
                <c:pt idx="10">
                  <c:v>8.2000000000000003E-2</c:v>
                </c:pt>
                <c:pt idx="11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Liikumisharrastus aitab stressi maandada ja meeleolu parandada</c:v>
                </c:pt>
                <c:pt idx="1">
                  <c:v>Liikumiseks sobivad teed ja rajad on minu kodu lähedal</c:v>
                </c:pt>
                <c:pt idx="2">
                  <c:v>Sporti harrastades saan olla pisut omaette</c:v>
                </c:pt>
                <c:pt idx="3">
                  <c:v>Treenin kaalu langetamiseks ja kontrolli all hoidmiseks</c:v>
                </c:pt>
                <c:pt idx="4">
                  <c:v>Minu kodulähedased rajad ja teed on aasta ringi hooldatud ja valgustatud</c:v>
                </c:pt>
                <c:pt idx="5">
                  <c:v>Teen nädalas mitu korda tunnise või pikema jalutuskäigu või kepikõnni</c:v>
                </c:pt>
                <c:pt idx="6">
                  <c:v>Spordi tegemisel on peamine hea seltskond ja treeningukaaslased</c:v>
                </c:pt>
                <c:pt idx="7">
                  <c:v>Tahaksin sagedamini trennis käia, aga alati tuleb midagi vahele</c:v>
                </c:pt>
                <c:pt idx="8">
                  <c:v>Ajapuudusel jääb mul sageli trenni minemata</c:v>
                </c:pt>
                <c:pt idx="9">
                  <c:v>Liikumisharrastus aitab mul sõltuvustest (suitsetamine, alkohol) eemal püsida</c:v>
                </c:pt>
                <c:pt idx="10">
                  <c:v>Mul pole piisavalt huvi ja viitsimist, et pidevalt trenni teha</c:v>
                </c:pt>
                <c:pt idx="11">
                  <c:v>Mitte ükski neist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0.85699999999999998</c:v>
                </c:pt>
                <c:pt idx="1">
                  <c:v>0.60199999999999998</c:v>
                </c:pt>
                <c:pt idx="2">
                  <c:v>0.56399999999999995</c:v>
                </c:pt>
                <c:pt idx="3">
                  <c:v>0.501</c:v>
                </c:pt>
                <c:pt idx="4">
                  <c:v>0.45200000000000001</c:v>
                </c:pt>
                <c:pt idx="5">
                  <c:v>0.41</c:v>
                </c:pt>
                <c:pt idx="6">
                  <c:v>0.23899999999999999</c:v>
                </c:pt>
                <c:pt idx="7">
                  <c:v>0.221</c:v>
                </c:pt>
                <c:pt idx="8">
                  <c:v>0.157</c:v>
                </c:pt>
                <c:pt idx="9">
                  <c:v>0.11899999999999999</c:v>
                </c:pt>
                <c:pt idx="10">
                  <c:v>0.05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  <c:pt idx="6">
                  <c:v>Kui vanalt alustas üritustel osalemisega (mediaan=15)</c:v>
                </c:pt>
                <c:pt idx="7">
                  <c:v>Koolieas</c:v>
                </c:pt>
                <c:pt idx="8">
                  <c:v>Pärast kooli-iga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0.54300000000000004</c:v>
                </c:pt>
                <c:pt idx="2">
                  <c:v>2.9000000000000001E-2</c:v>
                </c:pt>
                <c:pt idx="3">
                  <c:v>0.25</c:v>
                </c:pt>
                <c:pt idx="4">
                  <c:v>0.125</c:v>
                </c:pt>
                <c:pt idx="5">
                  <c:v>5.2999999999999999E-2</c:v>
                </c:pt>
                <c:pt idx="7">
                  <c:v>0.60399999999999998</c:v>
                </c:pt>
                <c:pt idx="8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  <c:pt idx="6">
                  <c:v>Kui vanalt alustas üritustel osalemisega (mediaan=15)</c:v>
                </c:pt>
                <c:pt idx="7">
                  <c:v>Koolieas</c:v>
                </c:pt>
                <c:pt idx="8">
                  <c:v>Pärast kooli-iga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0.40799999999999997</c:v>
                </c:pt>
                <c:pt idx="2">
                  <c:v>4.5999999999999999E-2</c:v>
                </c:pt>
                <c:pt idx="3">
                  <c:v>0.26900000000000002</c:v>
                </c:pt>
                <c:pt idx="4">
                  <c:v>0.17799999999999999</c:v>
                </c:pt>
                <c:pt idx="5">
                  <c:v>9.9000000000000005E-2</c:v>
                </c:pt>
                <c:pt idx="7">
                  <c:v>0.70899999999999996</c:v>
                </c:pt>
                <c:pt idx="8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Üritustel osalemine on hea võimalus motivatsiooni alles hoidmiseks</c:v>
                </c:pt>
                <c:pt idx="1">
                  <c:v>Mulle meeldib ürituste melu ja õhkkond, tulemus pole mulle oluline</c:v>
                </c:pt>
                <c:pt idx="2">
                  <c:v>Mulle meeldib pingutada ja saada hea tulemus</c:v>
                </c:pt>
                <c:pt idx="3">
                  <c:v>Loodan oma tulemusi parandada</c:v>
                </c:pt>
                <c:pt idx="4">
                  <c:v>Mulle meeldib käia igal aastal juba tuttavatel üritustel</c:v>
                </c:pt>
                <c:pt idx="5">
                  <c:v>Mulle meeldib oma ürituste tulemusi sõpradega jagada</c:v>
                </c:pt>
                <c:pt idx="6">
                  <c:v>Eelistan kodulähedase asukohaga üritusi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0.52900000000000003</c:v>
                </c:pt>
                <c:pt idx="1">
                  <c:v>0.63100000000000001</c:v>
                </c:pt>
                <c:pt idx="2">
                  <c:v>0.443</c:v>
                </c:pt>
                <c:pt idx="3">
                  <c:v>0.27800000000000002</c:v>
                </c:pt>
                <c:pt idx="4">
                  <c:v>0.33</c:v>
                </c:pt>
                <c:pt idx="5">
                  <c:v>0.24299999999999999</c:v>
                </c:pt>
                <c:pt idx="6">
                  <c:v>0.25600000000000001</c:v>
                </c:pt>
                <c:pt idx="7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Üritustel osalemine on hea võimalus motivatsiooni alles hoidmiseks</c:v>
                </c:pt>
                <c:pt idx="1">
                  <c:v>Mulle meeldib ürituste melu ja õhkkond, tulemus pole mulle oluline</c:v>
                </c:pt>
                <c:pt idx="2">
                  <c:v>Mulle meeldib pingutada ja saada hea tulemus</c:v>
                </c:pt>
                <c:pt idx="3">
                  <c:v>Loodan oma tulemusi parandada</c:v>
                </c:pt>
                <c:pt idx="4">
                  <c:v>Mulle meeldib käia igal aastal juba tuttavatel üritustel</c:v>
                </c:pt>
                <c:pt idx="5">
                  <c:v>Mulle meeldib oma ürituste tulemusi sõpradega jagada</c:v>
                </c:pt>
                <c:pt idx="6">
                  <c:v>Eelistan kodulähedase asukohaga üritusi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0.65400000000000003</c:v>
                </c:pt>
                <c:pt idx="1">
                  <c:v>0.52500000000000002</c:v>
                </c:pt>
                <c:pt idx="2">
                  <c:v>0.498</c:v>
                </c:pt>
                <c:pt idx="3">
                  <c:v>0.44400000000000001</c:v>
                </c:pt>
                <c:pt idx="4">
                  <c:v>0.39200000000000002</c:v>
                </c:pt>
                <c:pt idx="5">
                  <c:v>0.34300000000000003</c:v>
                </c:pt>
                <c:pt idx="6">
                  <c:v>0.34300000000000003</c:v>
                </c:pt>
                <c:pt idx="7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Üritustel osalemine annab harrastusele mõtte ja eesmärgi</c:v>
                </c:pt>
                <c:pt idx="1">
                  <c:v>Mulle on tähtis teada saada oma täpne tulemus</c:v>
                </c:pt>
                <c:pt idx="2">
                  <c:v>Ma olen jätnud üritusele minemata vigastuse tõttu</c:v>
                </c:pt>
                <c:pt idx="3">
                  <c:v>Mulle meeldivad suured ja rahvarohked üritused</c:v>
                </c:pt>
                <c:pt idx="4">
                  <c:v>Osaleksin rohkem üritustel, kui osavõtutasud oleksid madalamad</c:v>
                </c:pt>
                <c:pt idx="5">
                  <c:v>Olen jätnud üritusele minemata, sest raske on ennast kokku võtta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0.53700000000000003</c:v>
                </c:pt>
                <c:pt idx="1">
                  <c:v>0.34599999999999997</c:v>
                </c:pt>
                <c:pt idx="2">
                  <c:v>0.161</c:v>
                </c:pt>
                <c:pt idx="3">
                  <c:v>0.315</c:v>
                </c:pt>
                <c:pt idx="4">
                  <c:v>0.2</c:v>
                </c:pt>
                <c:pt idx="5">
                  <c:v>0.14699999999999999</c:v>
                </c:pt>
                <c:pt idx="6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Üritustel osalemine annab harrastusele mõtte ja eesmärgi</c:v>
                </c:pt>
                <c:pt idx="1">
                  <c:v>Mulle on tähtis teada saada oma täpne tulemus</c:v>
                </c:pt>
                <c:pt idx="2">
                  <c:v>Ma olen jätnud üritusele minemata vigastuse tõttu</c:v>
                </c:pt>
                <c:pt idx="3">
                  <c:v>Mulle meeldivad suured ja rahvarohked üritused</c:v>
                </c:pt>
                <c:pt idx="4">
                  <c:v>Osaleksin rohkem üritustel, kui osavõtutasud oleksid madalamad</c:v>
                </c:pt>
                <c:pt idx="5">
                  <c:v>Olen jätnud üritusele minemata, sest raske on ennast kokku võtta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0.67400000000000004</c:v>
                </c:pt>
                <c:pt idx="1">
                  <c:v>0.48</c:v>
                </c:pt>
                <c:pt idx="2">
                  <c:v>0.38</c:v>
                </c:pt>
                <c:pt idx="3">
                  <c:v>0.372</c:v>
                </c:pt>
                <c:pt idx="4">
                  <c:v>0.29599999999999999</c:v>
                </c:pt>
                <c:pt idx="5">
                  <c:v>0.13600000000000001</c:v>
                </c:pt>
                <c:pt idx="6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Praegu</a:t>
            </a:r>
            <a:r>
              <a:rPr lang="en-US" sz="1800" b="0" i="0" baseline="0" dirty="0">
                <a:effectLst/>
              </a:rPr>
              <a:t> on </a:t>
            </a:r>
            <a:r>
              <a:rPr lang="en-US" sz="1800" b="0" i="0" baseline="0" dirty="0" err="1">
                <a:effectLst/>
              </a:rPr>
              <a:t>sportlik</a:t>
            </a:r>
            <a:r>
              <a:rPr lang="en-US" sz="1800" b="0" i="0" baseline="0" dirty="0">
                <a:effectLst/>
              </a:rPr>
              <a:t> </a:t>
            </a:r>
            <a:r>
              <a:rPr lang="en-US" sz="1800" b="0" i="0" baseline="0" dirty="0" err="1">
                <a:effectLst/>
              </a:rPr>
              <a:t>hobi</a:t>
            </a:r>
            <a:r>
              <a:rPr lang="et-EE" sz="1800" b="0" i="0" baseline="0" dirty="0">
                <a:effectLst/>
              </a:rPr>
              <a:t>  - 45,5%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56533816425120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337546121952148"/>
          <c:y val="0.18428097927311518"/>
          <c:w val="0.75322482787477663"/>
          <c:h val="0.80570230918786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0.47599999999999998</c:v>
                </c:pt>
                <c:pt idx="2">
                  <c:v>0.52400000000000002</c:v>
                </c:pt>
                <c:pt idx="4">
                  <c:v>8.6999999999999994E-2</c:v>
                </c:pt>
                <c:pt idx="5">
                  <c:v>0.246</c:v>
                </c:pt>
                <c:pt idx="6">
                  <c:v>0.30399999999999999</c:v>
                </c:pt>
                <c:pt idx="7">
                  <c:v>0.23699999999999999</c:v>
                </c:pt>
                <c:pt idx="8">
                  <c:v>0.126</c:v>
                </c:pt>
                <c:pt idx="10">
                  <c:v>8.1000000000000003E-2</c:v>
                </c:pt>
                <c:pt idx="11">
                  <c:v>0.53100000000000003</c:v>
                </c:pt>
                <c:pt idx="12">
                  <c:v>0.38800000000000001</c:v>
                </c:pt>
                <c:pt idx="14">
                  <c:v>0.67900000000000005</c:v>
                </c:pt>
                <c:pt idx="15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0.51100000000000001</c:v>
                </c:pt>
                <c:pt idx="2">
                  <c:v>0.48899999999999999</c:v>
                </c:pt>
                <c:pt idx="4">
                  <c:v>0.126</c:v>
                </c:pt>
                <c:pt idx="5">
                  <c:v>0.248</c:v>
                </c:pt>
                <c:pt idx="6">
                  <c:v>0.30199999999999999</c:v>
                </c:pt>
                <c:pt idx="7">
                  <c:v>0.22600000000000001</c:v>
                </c:pt>
                <c:pt idx="8">
                  <c:v>9.7000000000000003E-2</c:v>
                </c:pt>
                <c:pt idx="10">
                  <c:v>5.6000000000000001E-2</c:v>
                </c:pt>
                <c:pt idx="11">
                  <c:v>0.628</c:v>
                </c:pt>
                <c:pt idx="12">
                  <c:v>0.316</c:v>
                </c:pt>
                <c:pt idx="14">
                  <c:v>0.72299999999999998</c:v>
                </c:pt>
                <c:pt idx="15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15609190155585"/>
          <c:y val="6.7187119123185993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dirty="0"/>
          </a:p>
        </c:rich>
      </c:tx>
      <c:layout>
        <c:manualLayout>
          <c:xMode val="edge"/>
          <c:yMode val="edge"/>
          <c:x val="0.357738502795846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8428097927311515"/>
          <c:w val="0.82327313705352045"/>
          <c:h val="0.80570230918786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0.20499999999999999</c:v>
                </c:pt>
                <c:pt idx="2">
                  <c:v>3.3000000000000002E-2</c:v>
                </c:pt>
                <c:pt idx="3">
                  <c:v>0.29499999999999998</c:v>
                </c:pt>
                <c:pt idx="4">
                  <c:v>0.28999999999999998</c:v>
                </c:pt>
                <c:pt idx="5">
                  <c:v>0.13800000000000001</c:v>
                </c:pt>
                <c:pt idx="6">
                  <c:v>3.7999999999999999E-2</c:v>
                </c:pt>
                <c:pt idx="8">
                  <c:v>0.22600000000000001</c:v>
                </c:pt>
                <c:pt idx="9">
                  <c:v>0.64400000000000002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0.20499999999999999</c:v>
                </c:pt>
                <c:pt idx="2">
                  <c:v>2.9000000000000001E-2</c:v>
                </c:pt>
                <c:pt idx="3">
                  <c:v>0.32400000000000001</c:v>
                </c:pt>
                <c:pt idx="4">
                  <c:v>0.26400000000000001</c:v>
                </c:pt>
                <c:pt idx="5">
                  <c:v>9.5000000000000001E-2</c:v>
                </c:pt>
                <c:pt idx="6">
                  <c:v>8.3000000000000004E-2</c:v>
                </c:pt>
                <c:pt idx="8">
                  <c:v>0.217</c:v>
                </c:pt>
                <c:pt idx="9">
                  <c:v>0.65200000000000002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23338658754619"/>
          <c:y val="7.3803655585335984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2" formatCode="0.00%">
                  <c:v>0.78600000000000003</c:v>
                </c:pt>
                <c:pt idx="3" formatCode="0.00%">
                  <c:v>0.214</c:v>
                </c:pt>
                <c:pt idx="5" formatCode="0.00%">
                  <c:v>0.78600000000000003</c:v>
                </c:pt>
                <c:pt idx="6" formatCode="0.00%">
                  <c:v>0.214</c:v>
                </c:pt>
                <c:pt idx="8" formatCode="0.00%">
                  <c:v>0.84499999999999997</c:v>
                </c:pt>
                <c:pt idx="9" formatCode="0.00%">
                  <c:v>0.155</c:v>
                </c:pt>
                <c:pt idx="11" formatCode="0.00%">
                  <c:v>0.79500000000000004</c:v>
                </c:pt>
                <c:pt idx="12" formatCode="0.00%">
                  <c:v>0.20499999999999999</c:v>
                </c:pt>
                <c:pt idx="14" formatCode="0.00%">
                  <c:v>0.83299999999999996</c:v>
                </c:pt>
                <c:pt idx="15" formatCode="0.0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2" formatCode="0.00%">
                  <c:v>0.98499999999999999</c:v>
                </c:pt>
                <c:pt idx="3" formatCode="0.00%">
                  <c:v>1.4999999999999999E-2</c:v>
                </c:pt>
                <c:pt idx="5" formatCode="0.00%">
                  <c:v>0.78800000000000003</c:v>
                </c:pt>
                <c:pt idx="6" formatCode="0.00%">
                  <c:v>0.21199999999999999</c:v>
                </c:pt>
                <c:pt idx="8" formatCode="0.00%">
                  <c:v>0.83299999999999996</c:v>
                </c:pt>
                <c:pt idx="9" formatCode="0.00%">
                  <c:v>0.16700000000000001</c:v>
                </c:pt>
                <c:pt idx="11" formatCode="0.00%">
                  <c:v>0.95499999999999996</c:v>
                </c:pt>
                <c:pt idx="12" formatCode="0.00%">
                  <c:v>4.4999999999999998E-2</c:v>
                </c:pt>
                <c:pt idx="14" formatCode="0.00%">
                  <c:v>0.66700000000000004</c:v>
                </c:pt>
                <c:pt idx="15" formatCode="0.00%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2" formatCode="0.00%">
                  <c:v>0.98</c:v>
                </c:pt>
                <c:pt idx="3" formatCode="0.00%">
                  <c:v>0.02</c:v>
                </c:pt>
                <c:pt idx="5" formatCode="0.00%">
                  <c:v>0.89800000000000002</c:v>
                </c:pt>
                <c:pt idx="6" formatCode="0.00%">
                  <c:v>0.10199999999999999</c:v>
                </c:pt>
                <c:pt idx="8" formatCode="0.00%">
                  <c:v>0.81599999999999995</c:v>
                </c:pt>
                <c:pt idx="9" formatCode="0.00%">
                  <c:v>0.184</c:v>
                </c:pt>
                <c:pt idx="11" formatCode="0.00%">
                  <c:v>0.78</c:v>
                </c:pt>
                <c:pt idx="12" formatCode="0.00%">
                  <c:v>0.22</c:v>
                </c:pt>
                <c:pt idx="14" formatCode="0.00%">
                  <c:v>0.86</c:v>
                </c:pt>
                <c:pt idx="15" formatCode="0.0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2" formatCode="0.00%">
                  <c:v>0.97799999999999998</c:v>
                </c:pt>
                <c:pt idx="3" formatCode="0.00%">
                  <c:v>2.1999999999999999E-2</c:v>
                </c:pt>
                <c:pt idx="5" formatCode="0.00%">
                  <c:v>0.89400000000000002</c:v>
                </c:pt>
                <c:pt idx="6" formatCode="0.00%">
                  <c:v>0.106</c:v>
                </c:pt>
                <c:pt idx="8" formatCode="0.00%">
                  <c:v>0.97899999999999998</c:v>
                </c:pt>
                <c:pt idx="9" formatCode="0.00%">
                  <c:v>2.1000000000000001E-2</c:v>
                </c:pt>
                <c:pt idx="11" formatCode="0.00%">
                  <c:v>1</c:v>
                </c:pt>
                <c:pt idx="14" formatCode="0.00%">
                  <c:v>0.21299999999999999</c:v>
                </c:pt>
                <c:pt idx="15" formatCode="0.00%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4-46B8-A31B-56C76C65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7467425547417781"/>
          <c:w val="0.82327313705352045"/>
          <c:h val="0.81530903298680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Praegu on sportlik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0.34899999999999998</c:v>
                </c:pt>
                <c:pt idx="2">
                  <c:v>0.12</c:v>
                </c:pt>
                <c:pt idx="3">
                  <c:v>8.5999999999999993E-2</c:v>
                </c:pt>
                <c:pt idx="4">
                  <c:v>9.6000000000000002E-2</c:v>
                </c:pt>
                <c:pt idx="5">
                  <c:v>0.105</c:v>
                </c:pt>
                <c:pt idx="6">
                  <c:v>0.24399999999999999</c:v>
                </c:pt>
                <c:pt idx="8">
                  <c:v>0.73699999999999999</c:v>
                </c:pt>
                <c:pt idx="9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 hobi oli, praegu ei 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0.33100000000000002</c:v>
                </c:pt>
                <c:pt idx="2">
                  <c:v>0.122</c:v>
                </c:pt>
                <c:pt idx="3">
                  <c:v>0.12</c:v>
                </c:pt>
                <c:pt idx="4">
                  <c:v>0.10299999999999999</c:v>
                </c:pt>
                <c:pt idx="5">
                  <c:v>0.10100000000000001</c:v>
                </c:pt>
                <c:pt idx="6">
                  <c:v>0.223</c:v>
                </c:pt>
                <c:pt idx="8">
                  <c:v>0.7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6.7187119123185993E-2"/>
          <c:w val="0.65985840085206737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941410856251665"/>
          <c:y val="0.18187929832338084"/>
          <c:w val="0.74718618053178132"/>
          <c:h val="0.80810399013760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0.17599999999999999</c:v>
                </c:pt>
                <c:pt idx="2">
                  <c:v>0.40600000000000003</c:v>
                </c:pt>
                <c:pt idx="3">
                  <c:v>0.188</c:v>
                </c:pt>
                <c:pt idx="4">
                  <c:v>0.23</c:v>
                </c:pt>
                <c:pt idx="6">
                  <c:v>0.19600000000000001</c:v>
                </c:pt>
                <c:pt idx="7">
                  <c:v>0.28699999999999998</c:v>
                </c:pt>
                <c:pt idx="8">
                  <c:v>0.30599999999999999</c:v>
                </c:pt>
                <c:pt idx="9">
                  <c:v>0.21099999999999999</c:v>
                </c:pt>
                <c:pt idx="11">
                  <c:v>0.14299999999999999</c:v>
                </c:pt>
                <c:pt idx="12">
                  <c:v>0.38100000000000001</c:v>
                </c:pt>
                <c:pt idx="13">
                  <c:v>0.2</c:v>
                </c:pt>
                <c:pt idx="14">
                  <c:v>0.16200000000000001</c:v>
                </c:pt>
                <c:pt idx="1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0.18</c:v>
                </c:pt>
                <c:pt idx="2">
                  <c:v>0.36199999999999999</c:v>
                </c:pt>
                <c:pt idx="3">
                  <c:v>0.253</c:v>
                </c:pt>
                <c:pt idx="4">
                  <c:v>0.20599999999999999</c:v>
                </c:pt>
                <c:pt idx="6">
                  <c:v>0.19600000000000001</c:v>
                </c:pt>
                <c:pt idx="7">
                  <c:v>0.32600000000000001</c:v>
                </c:pt>
                <c:pt idx="8">
                  <c:v>0.30599999999999999</c:v>
                </c:pt>
                <c:pt idx="9">
                  <c:v>0.17100000000000001</c:v>
                </c:pt>
                <c:pt idx="11">
                  <c:v>0.161</c:v>
                </c:pt>
                <c:pt idx="12">
                  <c:v>0.38800000000000001</c:v>
                </c:pt>
                <c:pt idx="13">
                  <c:v>0.16500000000000001</c:v>
                </c:pt>
                <c:pt idx="14">
                  <c:v>0.17799999999999999</c:v>
                </c:pt>
                <c:pt idx="15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255705808513071"/>
          <c:y val="6.9588800072920329E-2"/>
          <c:w val="0.65381975350907229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 err="1">
                <a:effectLst/>
              </a:rPr>
              <a:t>Praegu</a:t>
            </a:r>
            <a:r>
              <a:rPr lang="en-US" sz="1862" b="0" i="0" u="none" strike="noStrike" baseline="0" dirty="0">
                <a:effectLst/>
              </a:rPr>
              <a:t> on </a:t>
            </a:r>
            <a:r>
              <a:rPr lang="en-US" sz="1862" b="0" i="0" u="none" strike="noStrike" baseline="0" dirty="0" err="1">
                <a:effectLst/>
              </a:rPr>
              <a:t>sportlik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hobi</a:t>
            </a:r>
            <a:r>
              <a:rPr lang="et-EE" sz="1862" b="0" i="0" u="none" strike="noStrike" baseline="0" dirty="0">
                <a:effectLst/>
              </a:rPr>
              <a:t>  - 45,5%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559841568716954"/>
          <c:y val="0.17947761737364651"/>
          <c:w val="0.72061613222260268"/>
          <c:h val="0.810505671087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Sportlikult 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0.19600000000000001</c:v>
                </c:pt>
                <c:pt idx="2">
                  <c:v>0.215</c:v>
                </c:pt>
                <c:pt idx="3">
                  <c:v>0.58899999999999997</c:v>
                </c:pt>
                <c:pt idx="5">
                  <c:v>0.40699999999999997</c:v>
                </c:pt>
                <c:pt idx="6">
                  <c:v>0.59299999999999997</c:v>
                </c:pt>
                <c:pt idx="8">
                  <c:v>0.65600000000000003</c:v>
                </c:pt>
                <c:pt idx="9">
                  <c:v>0.34399999999999997</c:v>
                </c:pt>
                <c:pt idx="11">
                  <c:v>0.42599999999999999</c:v>
                </c:pt>
                <c:pt idx="12">
                  <c:v>0.57399999999999995</c:v>
                </c:pt>
                <c:pt idx="14">
                  <c:v>0.81799999999999995</c:v>
                </c:pt>
                <c:pt idx="15">
                  <c:v>0.182</c:v>
                </c:pt>
                <c:pt idx="17">
                  <c:v>0.47399999999999998</c:v>
                </c:pt>
                <c:pt idx="18">
                  <c:v>0.373</c:v>
                </c:pt>
                <c:pt idx="19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0.19500000000000001</c:v>
                </c:pt>
                <c:pt idx="2">
                  <c:v>0.17199999999999999</c:v>
                </c:pt>
                <c:pt idx="3">
                  <c:v>0.63400000000000001</c:v>
                </c:pt>
                <c:pt idx="5">
                  <c:v>0.35399999999999998</c:v>
                </c:pt>
                <c:pt idx="6">
                  <c:v>0.64600000000000002</c:v>
                </c:pt>
                <c:pt idx="8">
                  <c:v>0.69599999999999995</c:v>
                </c:pt>
                <c:pt idx="9">
                  <c:v>0.30399999999999999</c:v>
                </c:pt>
                <c:pt idx="11">
                  <c:v>0.38100000000000001</c:v>
                </c:pt>
                <c:pt idx="12">
                  <c:v>0.61899999999999999</c:v>
                </c:pt>
                <c:pt idx="14">
                  <c:v>0.81</c:v>
                </c:pt>
                <c:pt idx="15">
                  <c:v>0.19</c:v>
                </c:pt>
                <c:pt idx="17">
                  <c:v>0.52300000000000002</c:v>
                </c:pt>
                <c:pt idx="18">
                  <c:v>0.33800000000000002</c:v>
                </c:pt>
                <c:pt idx="19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8.1597204821591982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C8-0946-9B07-62906D73315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C8-0946-9B07-62906D7331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C8-0946-9B07-62906D73315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C8-0946-9B07-62906D73315B}"/>
              </c:ext>
            </c:extLst>
          </c:dPt>
          <c:dLbls>
            <c:dLbl>
              <c:idx val="0"/>
              <c:layout>
                <c:manualLayout>
                  <c:x val="-1.8943245520235897E-2"/>
                  <c:y val="-3.2995247059957253E-2"/>
                </c:manualLayout>
              </c:layout>
              <c:numFmt formatCode="0.0%" sourceLinked="0"/>
              <c:spPr>
                <a:xfrm>
                  <a:off x="0" y="3718528"/>
                  <a:ext cx="1865399" cy="1054298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619"/>
                        <a:gd name="adj2" fmla="val -12385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222611062506072"/>
                      <c:h val="0.20158561353232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C8-0946-9B07-62906D73315B}"/>
                </c:ext>
              </c:extLst>
            </c:dLbl>
            <c:dLbl>
              <c:idx val="1"/>
              <c:layout>
                <c:manualLayout>
                  <c:x val="7.1768575224393241E-2"/>
                  <c:y val="0.10691008037053736"/>
                </c:manualLayout>
              </c:layout>
              <c:numFmt formatCode="0.0%" sourceLinked="0"/>
              <c:spPr>
                <a:xfrm>
                  <a:off x="4412571" y="622300"/>
                  <a:ext cx="1734895" cy="105381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619"/>
                        <a:gd name="adj2" fmla="val 3369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08211010660705"/>
                      <c:h val="0.2014926885640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C8-0946-9B07-62906D73315B}"/>
                </c:ext>
              </c:extLst>
            </c:dLbl>
            <c:dLbl>
              <c:idx val="2"/>
              <c:layout>
                <c:manualLayout>
                  <c:x val="1.6512264670619878E-2"/>
                  <c:y val="-9.5096659175308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C8-0946-9B07-62906D73315B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C8-0946-9B07-62906D7331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Lühemaajaline spodriharrastanu</c:v>
                </c:pt>
                <c:pt idx="1">
                  <c:v>Pikemaajaline spodriharrastanu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56.4</c:v>
                </c:pt>
                <c:pt idx="1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C8-0946-9B07-62906D73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 (vastasid kõik)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jooksmine, kergejõustik, orienteerumine, 10-nevõistlus, mitmevõistlus</c:v>
                </c:pt>
                <c:pt idx="2">
                  <c:v>võimlemine, tõstmine, jõusaal, jooga, pole acro</c:v>
                </c:pt>
                <c:pt idx="3">
                  <c:v>suusatamine, rulluistamine, rullsuusatamine, uisutaine, rulasõit</c:v>
                </c:pt>
                <c:pt idx="4">
                  <c:v>jalgratas</c:v>
                </c:pt>
                <c:pt idx="5">
                  <c:v>tantsimine, rühmatrennid</c:v>
                </c:pt>
                <c:pt idx="6">
                  <c:v>kõndimine, jalutamine, kepikõnd</c:v>
                </c:pt>
                <c:pt idx="7">
                  <c:v>ujumine</c:v>
                </c:pt>
                <c:pt idx="8">
                  <c:v>tennis, sulgpall, bowling, lauatennis</c:v>
                </c:pt>
                <c:pt idx="9">
                  <c:v>ratsutamine, laskmine, vehklemine</c:v>
                </c:pt>
                <c:pt idx="10">
                  <c:v>võitluskunstid, enesekaitse, karate, maadlus, poks</c:v>
                </c:pt>
                <c:pt idx="11">
                  <c:v>matkamine, kalalkäimine, turism, mägironimine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0.22700000000000001</c:v>
                </c:pt>
                <c:pt idx="1">
                  <c:v>0.215</c:v>
                </c:pt>
                <c:pt idx="2">
                  <c:v>0.13</c:v>
                </c:pt>
                <c:pt idx="3">
                  <c:v>3.5999999999999997E-2</c:v>
                </c:pt>
                <c:pt idx="4">
                  <c:v>4.9000000000000002E-2</c:v>
                </c:pt>
                <c:pt idx="5">
                  <c:v>0.109</c:v>
                </c:pt>
                <c:pt idx="6">
                  <c:v>2.4E-2</c:v>
                </c:pt>
                <c:pt idx="7">
                  <c:v>9.7000000000000003E-2</c:v>
                </c:pt>
                <c:pt idx="8">
                  <c:v>0.02</c:v>
                </c:pt>
                <c:pt idx="9">
                  <c:v>1.6E-2</c:v>
                </c:pt>
                <c:pt idx="10">
                  <c:v>5.7000000000000002E-2</c:v>
                </c:pt>
                <c:pt idx="1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pallimängud, hoki</c:v>
                </c:pt>
                <c:pt idx="1">
                  <c:v>jooksmine, kergejõustik, orienteerumine, 10-nevõistlus, mitmevõistlus</c:v>
                </c:pt>
                <c:pt idx="2">
                  <c:v>võimlemine, tõstmine, jõusaal, jooga, pole acro</c:v>
                </c:pt>
                <c:pt idx="3">
                  <c:v>suusatamine, rulluistamine, rullsuusatamine, uisutaine, rulasõit</c:v>
                </c:pt>
                <c:pt idx="4">
                  <c:v>jalgratas</c:v>
                </c:pt>
                <c:pt idx="5">
                  <c:v>tantsimine, rühmatrennid</c:v>
                </c:pt>
                <c:pt idx="6">
                  <c:v>kõndimine, jalutamine, kepikõnd</c:v>
                </c:pt>
                <c:pt idx="7">
                  <c:v>ujumine</c:v>
                </c:pt>
                <c:pt idx="8">
                  <c:v>tennis, sulgpall, bowling, lauatennis</c:v>
                </c:pt>
                <c:pt idx="9">
                  <c:v>ratsutamine, laskmine, vehklemine</c:v>
                </c:pt>
                <c:pt idx="10">
                  <c:v>võitluskunstid, enesekaitse, karate, maadlus, poks</c:v>
                </c:pt>
                <c:pt idx="11">
                  <c:v>matkamine, kalalkäimine, turism, mägironimine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0.216</c:v>
                </c:pt>
                <c:pt idx="1">
                  <c:v>0.19500000000000001</c:v>
                </c:pt>
                <c:pt idx="2">
                  <c:v>0.121</c:v>
                </c:pt>
                <c:pt idx="3">
                  <c:v>9.5000000000000001E-2</c:v>
                </c:pt>
                <c:pt idx="4">
                  <c:v>8.8999999999999996E-2</c:v>
                </c:pt>
                <c:pt idx="5">
                  <c:v>8.4000000000000005E-2</c:v>
                </c:pt>
                <c:pt idx="6">
                  <c:v>6.3E-2</c:v>
                </c:pt>
                <c:pt idx="7">
                  <c:v>3.6999999999999998E-2</c:v>
                </c:pt>
                <c:pt idx="8">
                  <c:v>3.6999999999999998E-2</c:v>
                </c:pt>
                <c:pt idx="9">
                  <c:v>2.1000000000000001E-2</c:v>
                </c:pt>
                <c:pt idx="10">
                  <c:v>1.6E-2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 (vastas 68%)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suusatamine, rulluistamine, rullsuusatamine, uisutaine, rulasõit</c:v>
                </c:pt>
                <c:pt idx="1">
                  <c:v>pallimängud, hoki</c:v>
                </c:pt>
                <c:pt idx="2">
                  <c:v>jooksmine, kergejõustik, orienteerumine, 10-nevõistlus, mitmevõistlus</c:v>
                </c:pt>
                <c:pt idx="3">
                  <c:v>jalgratas</c:v>
                </c:pt>
                <c:pt idx="4">
                  <c:v>võimlemine, tõstmine, jõusaal, jooga, pole acro</c:v>
                </c:pt>
                <c:pt idx="5">
                  <c:v>ujumine</c:v>
                </c:pt>
                <c:pt idx="6">
                  <c:v>tantsimine, rühmatrennid</c:v>
                </c:pt>
                <c:pt idx="7">
                  <c:v>võitluskunstid, enesekaitse, karate, maadlus, poks</c:v>
                </c:pt>
                <c:pt idx="8">
                  <c:v>kõndimine, jalutamine, kepikõnd</c:v>
                </c:pt>
                <c:pt idx="9">
                  <c:v>keegel, piljard, diskgolf, vibu, koroona, golf, snooker</c:v>
                </c:pt>
                <c:pt idx="10">
                  <c:v>tennis, sulgpall, bowling, lauatennis</c:v>
                </c:pt>
                <c:pt idx="11">
                  <c:v>matkamine, kalalkäimine, turism, mägironimine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0.14499999999999999</c:v>
                </c:pt>
                <c:pt idx="1">
                  <c:v>0.16600000000000001</c:v>
                </c:pt>
                <c:pt idx="2">
                  <c:v>0.13800000000000001</c:v>
                </c:pt>
                <c:pt idx="3">
                  <c:v>4.8000000000000001E-2</c:v>
                </c:pt>
                <c:pt idx="4">
                  <c:v>0.159</c:v>
                </c:pt>
                <c:pt idx="5">
                  <c:v>0.11700000000000001</c:v>
                </c:pt>
                <c:pt idx="6">
                  <c:v>5.5E-2</c:v>
                </c:pt>
                <c:pt idx="7">
                  <c:v>6.9000000000000006E-2</c:v>
                </c:pt>
                <c:pt idx="8">
                  <c:v>1.4E-2</c:v>
                </c:pt>
                <c:pt idx="10">
                  <c:v>2.8000000000000001E-2</c:v>
                </c:pt>
                <c:pt idx="12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suusatamine, rulluistamine, rullsuusatamine, uisutaine, rulasõit</c:v>
                </c:pt>
                <c:pt idx="1">
                  <c:v>pallimängud, hoki</c:v>
                </c:pt>
                <c:pt idx="2">
                  <c:v>jooksmine, kergejõustik, orienteerumine, 10-nevõistlus, mitmevõistlus</c:v>
                </c:pt>
                <c:pt idx="3">
                  <c:v>jalgratas</c:v>
                </c:pt>
                <c:pt idx="4">
                  <c:v>võimlemine, tõstmine, jõusaal, jooga, pole acro</c:v>
                </c:pt>
                <c:pt idx="5">
                  <c:v>ujumine</c:v>
                </c:pt>
                <c:pt idx="6">
                  <c:v>tantsimine, rühmatrennid</c:v>
                </c:pt>
                <c:pt idx="7">
                  <c:v>võitluskunstid, enesekaitse, karate, maadlus, poks</c:v>
                </c:pt>
                <c:pt idx="8">
                  <c:v>kõndimine, jalutamine, kepikõnd</c:v>
                </c:pt>
                <c:pt idx="9">
                  <c:v>keegel, piljard, diskgolf, vibu, koroona, golf, snooker</c:v>
                </c:pt>
                <c:pt idx="10">
                  <c:v>tennis, sulgpall, bowling, lauatennis</c:v>
                </c:pt>
                <c:pt idx="11">
                  <c:v>matkamine, kalalkäimine, turism, mägironimine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0.17799999999999999</c:v>
                </c:pt>
                <c:pt idx="1">
                  <c:v>0.151</c:v>
                </c:pt>
                <c:pt idx="2">
                  <c:v>0.13800000000000001</c:v>
                </c:pt>
                <c:pt idx="3">
                  <c:v>0.105</c:v>
                </c:pt>
                <c:pt idx="4">
                  <c:v>8.5999999999999993E-2</c:v>
                </c:pt>
                <c:pt idx="5">
                  <c:v>7.9000000000000001E-2</c:v>
                </c:pt>
                <c:pt idx="6">
                  <c:v>7.1999999999999995E-2</c:v>
                </c:pt>
                <c:pt idx="7">
                  <c:v>5.8999999999999997E-2</c:v>
                </c:pt>
                <c:pt idx="8">
                  <c:v>3.9E-2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 (vastas 40%)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jooksmine, kergejõustik, orienteerumine, 10-nevõistlus, mitmevõistlus</c:v>
                </c:pt>
                <c:pt idx="1">
                  <c:v>kõndimine, jalutamine, kepikõnd</c:v>
                </c:pt>
                <c:pt idx="2">
                  <c:v>pallimängud, hoki</c:v>
                </c:pt>
                <c:pt idx="3">
                  <c:v>suusatamine, rulluistamine, rullsuusatamine, uisutaine, rulasõit</c:v>
                </c:pt>
                <c:pt idx="4">
                  <c:v>jalgratas</c:v>
                </c:pt>
                <c:pt idx="5">
                  <c:v>ujumine</c:v>
                </c:pt>
                <c:pt idx="6">
                  <c:v>võitluskunstid, enesekaitse, karate, maadlus, poks</c:v>
                </c:pt>
                <c:pt idx="7">
                  <c:v>võimlemine, tõstmine, jõusaal, jooga, pole acro</c:v>
                </c:pt>
                <c:pt idx="8">
                  <c:v>matkamine, kalalkäimine, turism, mägironimine</c:v>
                </c:pt>
                <c:pt idx="9">
                  <c:v>tantsimine, rühmatrennid</c:v>
                </c:pt>
                <c:pt idx="10">
                  <c:v>tennis, sulgpall, bowling, lauatennis</c:v>
                </c:pt>
                <c:pt idx="11">
                  <c:v>male, kabe, kaardimängud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0.13900000000000001</c:v>
                </c:pt>
                <c:pt idx="1">
                  <c:v>2.5000000000000001E-2</c:v>
                </c:pt>
                <c:pt idx="2">
                  <c:v>0.152</c:v>
                </c:pt>
                <c:pt idx="3">
                  <c:v>0.114</c:v>
                </c:pt>
                <c:pt idx="4">
                  <c:v>2.5000000000000001E-2</c:v>
                </c:pt>
                <c:pt idx="5">
                  <c:v>0.13900000000000001</c:v>
                </c:pt>
                <c:pt idx="6">
                  <c:v>8.8999999999999996E-2</c:v>
                </c:pt>
                <c:pt idx="7">
                  <c:v>0.19</c:v>
                </c:pt>
                <c:pt idx="8">
                  <c:v>1.2999999999999999E-2</c:v>
                </c:pt>
                <c:pt idx="9">
                  <c:v>2.5000000000000001E-2</c:v>
                </c:pt>
                <c:pt idx="11">
                  <c:v>1.2999999999999999E-2</c:v>
                </c:pt>
                <c:pt idx="12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jooksmine, kergejõustik, orienteerumine, 10-nevõistlus, mitmevõistlus</c:v>
                </c:pt>
                <c:pt idx="1">
                  <c:v>kõndimine, jalutamine, kepikõnd</c:v>
                </c:pt>
                <c:pt idx="2">
                  <c:v>pallimängud, hoki</c:v>
                </c:pt>
                <c:pt idx="3">
                  <c:v>suusatamine, rulluistamine, rullsuusatamine, uisutaine, rulasõit</c:v>
                </c:pt>
                <c:pt idx="4">
                  <c:v>jalgratas</c:v>
                </c:pt>
                <c:pt idx="5">
                  <c:v>ujumine</c:v>
                </c:pt>
                <c:pt idx="6">
                  <c:v>võitluskunstid, enesekaitse, karate, maadlus, poks</c:v>
                </c:pt>
                <c:pt idx="7">
                  <c:v>võimlemine, tõstmine, jõusaal, jooga, pole acro</c:v>
                </c:pt>
                <c:pt idx="8">
                  <c:v>matkamine, kalalkäimine, turism, mägironimine</c:v>
                </c:pt>
                <c:pt idx="9">
                  <c:v>tantsimine, rühmatrennid</c:v>
                </c:pt>
                <c:pt idx="10">
                  <c:v>tennis, sulgpall, bowling, lauatennis</c:v>
                </c:pt>
                <c:pt idx="11">
                  <c:v>male, kabe, kaardimängud</c:v>
                </c:pt>
                <c:pt idx="12">
                  <c:v>ratsutamine, laskmine, vehklemine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0.152</c:v>
                </c:pt>
                <c:pt idx="1">
                  <c:v>0.121</c:v>
                </c:pt>
                <c:pt idx="2">
                  <c:v>0.111</c:v>
                </c:pt>
                <c:pt idx="3">
                  <c:v>0.111</c:v>
                </c:pt>
                <c:pt idx="4">
                  <c:v>0.10100000000000001</c:v>
                </c:pt>
                <c:pt idx="5">
                  <c:v>9.0999999999999998E-2</c:v>
                </c:pt>
                <c:pt idx="6">
                  <c:v>9.0999999999999998E-2</c:v>
                </c:pt>
                <c:pt idx="7">
                  <c:v>7.0999999999999994E-2</c:v>
                </c:pt>
                <c:pt idx="8">
                  <c:v>5.0999999999999997E-2</c:v>
                </c:pt>
                <c:pt idx="9">
                  <c:v>0.04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Sportimisega alustamise vanus (mediaan=10)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Sportimisega lõpetamise vanus (mediaan=29)</c:v>
                </c:pt>
                <c:pt idx="4">
                  <c:v>alla mediaansuuruse</c:v>
                </c:pt>
                <c:pt idx="5">
                  <c:v>üle mediaansuuruse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0.42499999999999999</c:v>
                </c:pt>
                <c:pt idx="2">
                  <c:v>0.57499999999999996</c:v>
                </c:pt>
                <c:pt idx="4">
                  <c:v>0.84099999999999997</c:v>
                </c:pt>
                <c:pt idx="5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Sportimisega alustamise vanus (mediaan=10)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Sportimisega lõpetamise vanus (mediaan=29)</c:v>
                </c:pt>
                <c:pt idx="4">
                  <c:v>alla mediaansuuruse</c:v>
                </c:pt>
                <c:pt idx="5">
                  <c:v>üle mediaansuuruse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0.69499999999999995</c:v>
                </c:pt>
                <c:pt idx="2">
                  <c:v>0.30499999999999999</c:v>
                </c:pt>
                <c:pt idx="4">
                  <c:v>0.216</c:v>
                </c:pt>
                <c:pt idx="5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sz="1800" b="0" i="0" u="none" strike="noStrike" baseline="0" dirty="0"/>
          </a:p>
        </c:rich>
      </c:tx>
      <c:layout>
        <c:manualLayout>
          <c:xMode val="edge"/>
          <c:yMode val="edge"/>
          <c:x val="0.439880706310535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Mul ei jätkunud spordi harrastamiseks piisavalt vaba aega</c:v>
                </c:pt>
                <c:pt idx="1">
                  <c:v>Mu tervislik seisund halvenes ja ei lasknud mul harrastusega jätkata</c:v>
                </c:pt>
                <c:pt idx="2">
                  <c:v>Olin hõivatud väikeste lastega ja sain harva trenni minna</c:v>
                </c:pt>
                <c:pt idx="3">
                  <c:v>Harrastus katkes, kuna olin väsinud pärast tööd või kooli</c:v>
                </c:pt>
                <c:pt idx="4">
                  <c:v>Tahaksin oma harrastusega tegeleda, aga alati tuleb midagi vahele</c:v>
                </c:pt>
                <c:pt idx="5">
                  <c:v>Mul polnud sobivat seltskonda ega treeningukaaslasi</c:v>
                </c:pt>
                <c:pt idx="6">
                  <c:v>Mul polnud piisavalt huvi ja viitsimist, et pidevalt sporti harrastada</c:v>
                </c:pt>
                <c:pt idx="7">
                  <c:v>Sportimiskoht (saal, väljak vms) jäi liiga kaugele</c:v>
                </c:pt>
                <c:pt idx="8">
                  <c:v>Midagi muud</c:v>
                </c:pt>
                <c:pt idx="9">
                  <c:v>Puudus sobiv transport harjutuspaika jõudmiseks</c:v>
                </c:pt>
                <c:pt idx="10">
                  <c:v>Mul polnud piisvalt teadmisi ja oskusi, et iseseisvalt spordiharrastusega jätkata</c:v>
                </c:pt>
                <c:pt idx="11">
                  <c:v>Liikumisharrastus oli mu jaoks liiga kallis</c:v>
                </c:pt>
                <c:pt idx="12">
                  <c:v>Mitte ükski neist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0.53300000000000003</c:v>
                </c:pt>
                <c:pt idx="1">
                  <c:v>0.20499999999999999</c:v>
                </c:pt>
                <c:pt idx="2">
                  <c:v>0.19400000000000001</c:v>
                </c:pt>
                <c:pt idx="3">
                  <c:v>0.26</c:v>
                </c:pt>
                <c:pt idx="4">
                  <c:v>0.22800000000000001</c:v>
                </c:pt>
                <c:pt idx="5">
                  <c:v>0.182</c:v>
                </c:pt>
                <c:pt idx="6">
                  <c:v>0.25600000000000001</c:v>
                </c:pt>
                <c:pt idx="7">
                  <c:v>0.128</c:v>
                </c:pt>
                <c:pt idx="8">
                  <c:v>8.2000000000000003E-2</c:v>
                </c:pt>
                <c:pt idx="9">
                  <c:v>4.1000000000000002E-2</c:v>
                </c:pt>
                <c:pt idx="10">
                  <c:v>6.8000000000000005E-2</c:v>
                </c:pt>
                <c:pt idx="11">
                  <c:v>4.8000000000000001E-2</c:v>
                </c:pt>
                <c:pt idx="1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Mul ei jätkunud spordi harrastamiseks piisavalt vaba aega</c:v>
                </c:pt>
                <c:pt idx="1">
                  <c:v>Mu tervislik seisund halvenes ja ei lasknud mul harrastusega jätkata</c:v>
                </c:pt>
                <c:pt idx="2">
                  <c:v>Olin hõivatud väikeste lastega ja sain harva trenni minna</c:v>
                </c:pt>
                <c:pt idx="3">
                  <c:v>Harrastus katkes, kuna olin väsinud pärast tööd või kooli</c:v>
                </c:pt>
                <c:pt idx="4">
                  <c:v>Tahaksin oma harrastusega tegeleda, aga alati tuleb midagi vahele</c:v>
                </c:pt>
                <c:pt idx="5">
                  <c:v>Mul polnud sobivat seltskonda ega treeningukaaslasi</c:v>
                </c:pt>
                <c:pt idx="6">
                  <c:v>Mul polnud piisavalt huvi ja viitsimist, et pidevalt sporti harrastada</c:v>
                </c:pt>
                <c:pt idx="7">
                  <c:v>Sportimiskoht (saal, väljak vms) jäi liiga kaugele</c:v>
                </c:pt>
                <c:pt idx="8">
                  <c:v>Midagi muud</c:v>
                </c:pt>
                <c:pt idx="9">
                  <c:v>Puudus sobiv transport harjutuspaika jõudmiseks</c:v>
                </c:pt>
                <c:pt idx="10">
                  <c:v>Mul polnud piisvalt teadmisi ja oskusi, et iseseisvalt spordiharrastusega jätkata</c:v>
                </c:pt>
                <c:pt idx="11">
                  <c:v>Liikumisharrastus oli mu jaoks liiga kallis</c:v>
                </c:pt>
                <c:pt idx="12">
                  <c:v>Mitte ükski neist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0.41</c:v>
                </c:pt>
                <c:pt idx="1">
                  <c:v>0.39300000000000002</c:v>
                </c:pt>
                <c:pt idx="2">
                  <c:v>0.33300000000000002</c:v>
                </c:pt>
                <c:pt idx="3">
                  <c:v>0.27400000000000002</c:v>
                </c:pt>
                <c:pt idx="4">
                  <c:v>0.22600000000000001</c:v>
                </c:pt>
                <c:pt idx="5">
                  <c:v>0.159</c:v>
                </c:pt>
                <c:pt idx="6">
                  <c:v>0.152</c:v>
                </c:pt>
                <c:pt idx="7">
                  <c:v>9.1999999999999998E-2</c:v>
                </c:pt>
                <c:pt idx="8">
                  <c:v>8.3000000000000004E-2</c:v>
                </c:pt>
                <c:pt idx="9">
                  <c:v>3.6999999999999998E-2</c:v>
                </c:pt>
                <c:pt idx="10">
                  <c:v>2.3E-2</c:v>
                </c:pt>
                <c:pt idx="11">
                  <c:v>1.7999999999999999E-2</c:v>
                </c:pt>
                <c:pt idx="1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Endised spordiharrastajad - 28,7%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  <c:pt idx="6">
                  <c:v>Kui vanalt alustas üritustel osalemisega (mediaan=15)</c:v>
                </c:pt>
                <c:pt idx="7">
                  <c:v>Koolieas</c:v>
                </c:pt>
                <c:pt idx="8">
                  <c:v>Pärast kooli-iga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0.53</c:v>
                </c:pt>
                <c:pt idx="2">
                  <c:v>8.1000000000000003E-2</c:v>
                </c:pt>
                <c:pt idx="3">
                  <c:v>0.219</c:v>
                </c:pt>
                <c:pt idx="4">
                  <c:v>0.154</c:v>
                </c:pt>
                <c:pt idx="5">
                  <c:v>1.6E-2</c:v>
                </c:pt>
                <c:pt idx="7">
                  <c:v>0.71599999999999997</c:v>
                </c:pt>
                <c:pt idx="8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Kui sageli Te olete osalenud rahvaspordi üritustel või võistlustel?</c:v>
                </c:pt>
                <c:pt idx="1">
                  <c:v>Ma ei ole kunagi osalenud rahvaspordi üritustel või võistlustel</c:v>
                </c:pt>
                <c:pt idx="2">
                  <c:v>Olen osalenud ühel korral</c:v>
                </c:pt>
                <c:pt idx="3">
                  <c:v>Olen osalenud mõnel korral</c:v>
                </c:pt>
                <c:pt idx="4">
                  <c:v>Olen osalenud paljudel kordadel</c:v>
                </c:pt>
                <c:pt idx="5">
                  <c:v>Osalen regulaarselt igal aastal</c:v>
                </c:pt>
                <c:pt idx="6">
                  <c:v>Kui vanalt alustas üritustel osalemisega (mediaan=15)</c:v>
                </c:pt>
                <c:pt idx="7">
                  <c:v>Koolieas</c:v>
                </c:pt>
                <c:pt idx="8">
                  <c:v>Pärast kooli-iga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0.46100000000000002</c:v>
                </c:pt>
                <c:pt idx="2">
                  <c:v>3.1E-2</c:v>
                </c:pt>
                <c:pt idx="3">
                  <c:v>0.23599999999999999</c:v>
                </c:pt>
                <c:pt idx="4">
                  <c:v>0.26200000000000001</c:v>
                </c:pt>
                <c:pt idx="5">
                  <c:v>0.01</c:v>
                </c:pt>
                <c:pt idx="7">
                  <c:v>0.72499999999999998</c:v>
                </c:pt>
                <c:pt idx="8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0.70699999999999996</c:v>
                </c:pt>
                <c:pt idx="2">
                  <c:v>0.29299999999999998</c:v>
                </c:pt>
                <c:pt idx="4">
                  <c:v>5.8999999999999997E-2</c:v>
                </c:pt>
                <c:pt idx="5">
                  <c:v>0.28999999999999998</c:v>
                </c:pt>
                <c:pt idx="6">
                  <c:v>0.34200000000000003</c:v>
                </c:pt>
                <c:pt idx="7">
                  <c:v>0.28999999999999998</c:v>
                </c:pt>
                <c:pt idx="8">
                  <c:v>1.9E-2</c:v>
                </c:pt>
                <c:pt idx="10">
                  <c:v>0.104</c:v>
                </c:pt>
                <c:pt idx="11">
                  <c:v>0.80400000000000005</c:v>
                </c:pt>
                <c:pt idx="12">
                  <c:v>9.2999999999999999E-2</c:v>
                </c:pt>
                <c:pt idx="14">
                  <c:v>0.63700000000000001</c:v>
                </c:pt>
                <c:pt idx="15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0.57799999999999996</c:v>
                </c:pt>
                <c:pt idx="2">
                  <c:v>0.42199999999999999</c:v>
                </c:pt>
                <c:pt idx="4">
                  <c:v>9.2999999999999999E-2</c:v>
                </c:pt>
                <c:pt idx="5">
                  <c:v>0.19</c:v>
                </c:pt>
                <c:pt idx="6">
                  <c:v>0.317</c:v>
                </c:pt>
                <c:pt idx="7">
                  <c:v>0.35099999999999998</c:v>
                </c:pt>
                <c:pt idx="8">
                  <c:v>4.9000000000000002E-2</c:v>
                </c:pt>
                <c:pt idx="10">
                  <c:v>0.108</c:v>
                </c:pt>
                <c:pt idx="11">
                  <c:v>0.61299999999999999</c:v>
                </c:pt>
                <c:pt idx="12">
                  <c:v>0.27900000000000003</c:v>
                </c:pt>
                <c:pt idx="14">
                  <c:v>0.68600000000000005</c:v>
                </c:pt>
                <c:pt idx="15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0.35399999999999998</c:v>
                </c:pt>
                <c:pt idx="2">
                  <c:v>0.64600000000000002</c:v>
                </c:pt>
                <c:pt idx="4">
                  <c:v>0.13700000000000001</c:v>
                </c:pt>
                <c:pt idx="5">
                  <c:v>0.21099999999999999</c:v>
                </c:pt>
                <c:pt idx="6">
                  <c:v>0.26100000000000001</c:v>
                </c:pt>
                <c:pt idx="7">
                  <c:v>0.34799999999999998</c:v>
                </c:pt>
                <c:pt idx="8">
                  <c:v>4.2999999999999997E-2</c:v>
                </c:pt>
                <c:pt idx="10">
                  <c:v>3.6999999999999998E-2</c:v>
                </c:pt>
                <c:pt idx="11">
                  <c:v>0.72699999999999998</c:v>
                </c:pt>
                <c:pt idx="12">
                  <c:v>0.23599999999999999</c:v>
                </c:pt>
                <c:pt idx="14">
                  <c:v>0.65</c:v>
                </c:pt>
                <c:pt idx="1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Sheet1!$E$2:$E$17</c:f>
              <c:numCache>
                <c:formatCode>0.00%</c:formatCode>
                <c:ptCount val="16"/>
                <c:pt idx="1">
                  <c:v>0.42099999999999999</c:v>
                </c:pt>
                <c:pt idx="2">
                  <c:v>0.57899999999999996</c:v>
                </c:pt>
                <c:pt idx="4">
                  <c:v>9.9000000000000005E-2</c:v>
                </c:pt>
                <c:pt idx="5">
                  <c:v>0.22500000000000001</c:v>
                </c:pt>
                <c:pt idx="6">
                  <c:v>0.375</c:v>
                </c:pt>
                <c:pt idx="7">
                  <c:v>0.24099999999999999</c:v>
                </c:pt>
                <c:pt idx="8">
                  <c:v>0.06</c:v>
                </c:pt>
                <c:pt idx="10">
                  <c:v>4.3999999999999997E-2</c:v>
                </c:pt>
                <c:pt idx="11">
                  <c:v>0.48</c:v>
                </c:pt>
                <c:pt idx="12">
                  <c:v>0.47599999999999998</c:v>
                </c:pt>
                <c:pt idx="14">
                  <c:v>0.748</c:v>
                </c:pt>
                <c:pt idx="15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5-4293-B666-7A1EC930C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Endised spordiharrastajad - 28,7%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ürituste melu ja õhkkond, tulemus pole mulle oluline</c:v>
                </c:pt>
                <c:pt idx="1">
                  <c:v>Eelistan kodulähedase asukohaga üritusi</c:v>
                </c:pt>
                <c:pt idx="2">
                  <c:v>Mulle meeldib pingutada ja saada hea tulemus</c:v>
                </c:pt>
                <c:pt idx="3">
                  <c:v>Üritustel osalemine on hea võimalus motivatsiooni alles hoidmiseks</c:v>
                </c:pt>
                <c:pt idx="4">
                  <c:v>Mulle meeldib käia igal aastal juba tuttavatel üritustel</c:v>
                </c:pt>
                <c:pt idx="5">
                  <c:v>Loodan oma tulemusi parandada</c:v>
                </c:pt>
                <c:pt idx="6">
                  <c:v>Mulle meeldib oma ürituste tulemusi sõpradega jagada</c:v>
                </c:pt>
                <c:pt idx="7">
                  <c:v>Mitte ükski neist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0.61499999999999999</c:v>
                </c:pt>
                <c:pt idx="1">
                  <c:v>0.251</c:v>
                </c:pt>
                <c:pt idx="2">
                  <c:v>0.46</c:v>
                </c:pt>
                <c:pt idx="3">
                  <c:v>0.433</c:v>
                </c:pt>
                <c:pt idx="4">
                  <c:v>0.28799999999999998</c:v>
                </c:pt>
                <c:pt idx="5">
                  <c:v>0.22800000000000001</c:v>
                </c:pt>
                <c:pt idx="6">
                  <c:v>0.29799999999999999</c:v>
                </c:pt>
                <c:pt idx="7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Mulle meeldib ürituste melu ja õhkkond, tulemus pole mulle oluline</c:v>
                </c:pt>
                <c:pt idx="1">
                  <c:v>Eelistan kodulähedase asukohaga üritusi</c:v>
                </c:pt>
                <c:pt idx="2">
                  <c:v>Mulle meeldib pingutada ja saada hea tulemus</c:v>
                </c:pt>
                <c:pt idx="3">
                  <c:v>Üritustel osalemine on hea võimalus motivatsiooni alles hoidmiseks</c:v>
                </c:pt>
                <c:pt idx="4">
                  <c:v>Mulle meeldib käia igal aastal juba tuttavatel üritustel</c:v>
                </c:pt>
                <c:pt idx="5">
                  <c:v>Loodan oma tulemusi parandada</c:v>
                </c:pt>
                <c:pt idx="6">
                  <c:v>Mulle meeldib oma ürituste tulemusi sõpradega jagada</c:v>
                </c:pt>
                <c:pt idx="7">
                  <c:v>Mitte ükski neist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0.61099999999999999</c:v>
                </c:pt>
                <c:pt idx="1">
                  <c:v>0.38900000000000001</c:v>
                </c:pt>
                <c:pt idx="2">
                  <c:v>0.3</c:v>
                </c:pt>
                <c:pt idx="3">
                  <c:v>0.28000000000000003</c:v>
                </c:pt>
                <c:pt idx="4">
                  <c:v>0.24</c:v>
                </c:pt>
                <c:pt idx="5">
                  <c:v>0.20799999999999999</c:v>
                </c:pt>
                <c:pt idx="6">
                  <c:v>0.13300000000000001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Endised spordiharrastajad - 28,7%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3432966259652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4868849410861526"/>
          <c:y val="0.21069941331022987"/>
          <c:w val="0.4911573937322033"/>
          <c:h val="0.77928381874078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Üritustel osalemine annab harrastusele mõtte ja eesmärgi</c:v>
                </c:pt>
                <c:pt idx="1">
                  <c:v>Mulle on tähtis teada saada oma täpne tulemus</c:v>
                </c:pt>
                <c:pt idx="2">
                  <c:v>Ma olen jätnud üritusele minemata vigastuse tõttu</c:v>
                </c:pt>
                <c:pt idx="3">
                  <c:v>Olen jätnud üritusele minemata, sest raske on ennast kokku võtta</c:v>
                </c:pt>
                <c:pt idx="4">
                  <c:v>Mulle meeldivad suured ja rahvarohked üritused</c:v>
                </c:pt>
                <c:pt idx="5">
                  <c:v>Osaleksin rohkem üritustel, kui osavõtutasud oleksid madalamad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0.56100000000000005</c:v>
                </c:pt>
                <c:pt idx="1">
                  <c:v>0.4</c:v>
                </c:pt>
                <c:pt idx="2">
                  <c:v>0.27300000000000002</c:v>
                </c:pt>
                <c:pt idx="3">
                  <c:v>0.16400000000000001</c:v>
                </c:pt>
                <c:pt idx="4">
                  <c:v>0.33500000000000002</c:v>
                </c:pt>
                <c:pt idx="5">
                  <c:v>0.13100000000000001</c:v>
                </c:pt>
                <c:pt idx="6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Üritustel osalemine annab harrastusele mõtte ja eesmärgi</c:v>
                </c:pt>
                <c:pt idx="1">
                  <c:v>Mulle on tähtis teada saada oma täpne tulemus</c:v>
                </c:pt>
                <c:pt idx="2">
                  <c:v>Ma olen jätnud üritusele minemata vigastuse tõttu</c:v>
                </c:pt>
                <c:pt idx="3">
                  <c:v>Olen jätnud üritusele minemata, sest raske on ennast kokku võtta</c:v>
                </c:pt>
                <c:pt idx="4">
                  <c:v>Mulle meeldivad suured ja rahvarohked üritused</c:v>
                </c:pt>
                <c:pt idx="5">
                  <c:v>Osaleksin rohkem üritustel, kui osavõtutasud oleksid madalamad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0.57799999999999996</c:v>
                </c:pt>
                <c:pt idx="1">
                  <c:v>0.27600000000000002</c:v>
                </c:pt>
                <c:pt idx="2">
                  <c:v>0.26700000000000002</c:v>
                </c:pt>
                <c:pt idx="3">
                  <c:v>0.249</c:v>
                </c:pt>
                <c:pt idx="4">
                  <c:v>0.23200000000000001</c:v>
                </c:pt>
                <c:pt idx="5">
                  <c:v>9.9000000000000005E-2</c:v>
                </c:pt>
                <c:pt idx="6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19473924455094"/>
          <c:y val="8.640056672106064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56533816425120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337546121952148"/>
          <c:y val="0.18428097927311518"/>
          <c:w val="0.75322482787477663"/>
          <c:h val="0.80570230918786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0.504</c:v>
                </c:pt>
                <c:pt idx="2">
                  <c:v>0.496</c:v>
                </c:pt>
                <c:pt idx="4">
                  <c:v>0.17100000000000001</c:v>
                </c:pt>
                <c:pt idx="5">
                  <c:v>0.22800000000000001</c:v>
                </c:pt>
                <c:pt idx="6">
                  <c:v>0.313</c:v>
                </c:pt>
                <c:pt idx="7">
                  <c:v>0.22</c:v>
                </c:pt>
                <c:pt idx="8">
                  <c:v>6.9000000000000006E-2</c:v>
                </c:pt>
                <c:pt idx="10">
                  <c:v>0.13400000000000001</c:v>
                </c:pt>
                <c:pt idx="11">
                  <c:v>0.67100000000000004</c:v>
                </c:pt>
                <c:pt idx="12">
                  <c:v>0.19500000000000001</c:v>
                </c:pt>
                <c:pt idx="14">
                  <c:v>0.53700000000000003</c:v>
                </c:pt>
                <c:pt idx="15">
                  <c:v>0.46300000000000002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0.48899999999999999</c:v>
                </c:pt>
                <c:pt idx="2">
                  <c:v>0.51100000000000001</c:v>
                </c:pt>
                <c:pt idx="4">
                  <c:v>0.01</c:v>
                </c:pt>
                <c:pt idx="5">
                  <c:v>0.152</c:v>
                </c:pt>
                <c:pt idx="6">
                  <c:v>0.28299999999999997</c:v>
                </c:pt>
                <c:pt idx="7">
                  <c:v>0.32500000000000001</c:v>
                </c:pt>
                <c:pt idx="8">
                  <c:v>0.23</c:v>
                </c:pt>
                <c:pt idx="10">
                  <c:v>5.8000000000000003E-2</c:v>
                </c:pt>
                <c:pt idx="11">
                  <c:v>0.626</c:v>
                </c:pt>
                <c:pt idx="12">
                  <c:v>0.316</c:v>
                </c:pt>
                <c:pt idx="14">
                  <c:v>0.75800000000000001</c:v>
                </c:pt>
                <c:pt idx="15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15609190155585"/>
          <c:y val="6.7187119123185993E-2"/>
          <c:w val="0.66227385978926545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dirty="0"/>
          </a:p>
        </c:rich>
      </c:tx>
      <c:layout>
        <c:manualLayout>
          <c:xMode val="edge"/>
          <c:yMode val="edge"/>
          <c:x val="0.357738502795846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8428097927311515"/>
          <c:w val="0.82327313705352045"/>
          <c:h val="0.805702309187866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0.16700000000000001</c:v>
                </c:pt>
                <c:pt idx="2">
                  <c:v>2.4E-2</c:v>
                </c:pt>
                <c:pt idx="3">
                  <c:v>0.34100000000000003</c:v>
                </c:pt>
                <c:pt idx="4">
                  <c:v>0.224</c:v>
                </c:pt>
                <c:pt idx="5">
                  <c:v>0.122</c:v>
                </c:pt>
                <c:pt idx="6">
                  <c:v>0.122</c:v>
                </c:pt>
                <c:pt idx="8">
                  <c:v>0.24299999999999999</c:v>
                </c:pt>
                <c:pt idx="9">
                  <c:v>0.64</c:v>
                </c:pt>
                <c:pt idx="1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0.189</c:v>
                </c:pt>
                <c:pt idx="2">
                  <c:v>3.6999999999999998E-2</c:v>
                </c:pt>
                <c:pt idx="3">
                  <c:v>0.36799999999999999</c:v>
                </c:pt>
                <c:pt idx="4">
                  <c:v>0.26800000000000002</c:v>
                </c:pt>
                <c:pt idx="5">
                  <c:v>0.105</c:v>
                </c:pt>
                <c:pt idx="6">
                  <c:v>3.2000000000000001E-2</c:v>
                </c:pt>
                <c:pt idx="8">
                  <c:v>0.14199999999999999</c:v>
                </c:pt>
                <c:pt idx="9">
                  <c:v>0.69499999999999995</c:v>
                </c:pt>
                <c:pt idx="10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23338658754619"/>
          <c:y val="7.3803655585335984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7467425547417781"/>
          <c:w val="0.82327313705352045"/>
          <c:h val="0.81530903298680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0.45600000000000002</c:v>
                </c:pt>
                <c:pt idx="2">
                  <c:v>9.2999999999999999E-2</c:v>
                </c:pt>
                <c:pt idx="3">
                  <c:v>7.2999999999999995E-2</c:v>
                </c:pt>
                <c:pt idx="4">
                  <c:v>6.5000000000000002E-2</c:v>
                </c:pt>
                <c:pt idx="5">
                  <c:v>0.109</c:v>
                </c:pt>
                <c:pt idx="6">
                  <c:v>0.20599999999999999</c:v>
                </c:pt>
                <c:pt idx="8">
                  <c:v>0.76800000000000002</c:v>
                </c:pt>
                <c:pt idx="9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0.28599999999999998</c:v>
                </c:pt>
                <c:pt idx="2">
                  <c:v>9.9000000000000005E-2</c:v>
                </c:pt>
                <c:pt idx="3">
                  <c:v>0.14599999999999999</c:v>
                </c:pt>
                <c:pt idx="4">
                  <c:v>8.3000000000000004E-2</c:v>
                </c:pt>
                <c:pt idx="5">
                  <c:v>0.115</c:v>
                </c:pt>
                <c:pt idx="6">
                  <c:v>0.27100000000000002</c:v>
                </c:pt>
                <c:pt idx="8">
                  <c:v>0.61599999999999999</c:v>
                </c:pt>
                <c:pt idx="9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6.7187119123185993E-2"/>
          <c:w val="0.65985840085206737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941410856251665"/>
          <c:y val="0.18187929832338084"/>
          <c:w val="0.74718618053178132"/>
          <c:h val="0.80810399013760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0.27300000000000002</c:v>
                </c:pt>
                <c:pt idx="2">
                  <c:v>0.29299999999999998</c:v>
                </c:pt>
                <c:pt idx="3">
                  <c:v>0.13200000000000001</c:v>
                </c:pt>
                <c:pt idx="4">
                  <c:v>0.30199999999999999</c:v>
                </c:pt>
                <c:pt idx="6">
                  <c:v>0.25600000000000001</c:v>
                </c:pt>
                <c:pt idx="7">
                  <c:v>0.29699999999999999</c:v>
                </c:pt>
                <c:pt idx="8">
                  <c:v>0.22</c:v>
                </c:pt>
                <c:pt idx="9">
                  <c:v>0.22800000000000001</c:v>
                </c:pt>
                <c:pt idx="11">
                  <c:v>6.9000000000000006E-2</c:v>
                </c:pt>
                <c:pt idx="12">
                  <c:v>0.33100000000000002</c:v>
                </c:pt>
                <c:pt idx="13">
                  <c:v>0.26900000000000002</c:v>
                </c:pt>
                <c:pt idx="14">
                  <c:v>0.23300000000000001</c:v>
                </c:pt>
                <c:pt idx="15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0.36399999999999999</c:v>
                </c:pt>
                <c:pt idx="2">
                  <c:v>0.39</c:v>
                </c:pt>
                <c:pt idx="3">
                  <c:v>0.104</c:v>
                </c:pt>
                <c:pt idx="4">
                  <c:v>0.14299999999999999</c:v>
                </c:pt>
                <c:pt idx="6">
                  <c:v>0.311</c:v>
                </c:pt>
                <c:pt idx="7">
                  <c:v>0.32600000000000001</c:v>
                </c:pt>
                <c:pt idx="8">
                  <c:v>0.216</c:v>
                </c:pt>
                <c:pt idx="9">
                  <c:v>0.14699999999999999</c:v>
                </c:pt>
                <c:pt idx="11">
                  <c:v>0.105</c:v>
                </c:pt>
                <c:pt idx="12">
                  <c:v>0.28899999999999998</c:v>
                </c:pt>
                <c:pt idx="13">
                  <c:v>0.221</c:v>
                </c:pt>
                <c:pt idx="14">
                  <c:v>0.126</c:v>
                </c:pt>
                <c:pt idx="15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255705808513071"/>
          <c:y val="6.9588800072920329E-2"/>
          <c:w val="0.65381975350907229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62" b="0" i="0" u="none" strike="noStrike" baseline="0" dirty="0">
                <a:effectLst/>
              </a:rPr>
              <a:t>Endised spordiharrastajad - 28,7%</a:t>
            </a:r>
            <a:endParaRPr lang="en-US" dirty="0"/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559841568716954"/>
          <c:y val="0.17947761737364651"/>
          <c:w val="0.72061613222260268"/>
          <c:h val="0.810505671087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Lühemaajaline spodriharrastanu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0.23499999999999999</c:v>
                </c:pt>
                <c:pt idx="2">
                  <c:v>0.223</c:v>
                </c:pt>
                <c:pt idx="3">
                  <c:v>0.54300000000000004</c:v>
                </c:pt>
                <c:pt idx="5">
                  <c:v>0.41299999999999998</c:v>
                </c:pt>
                <c:pt idx="6">
                  <c:v>0.58699999999999997</c:v>
                </c:pt>
                <c:pt idx="8">
                  <c:v>0.60599999999999998</c:v>
                </c:pt>
                <c:pt idx="9">
                  <c:v>0.39400000000000002</c:v>
                </c:pt>
                <c:pt idx="11">
                  <c:v>0.46700000000000003</c:v>
                </c:pt>
                <c:pt idx="12">
                  <c:v>0.53300000000000003</c:v>
                </c:pt>
                <c:pt idx="14">
                  <c:v>0.80100000000000005</c:v>
                </c:pt>
                <c:pt idx="15">
                  <c:v>0.19900000000000001</c:v>
                </c:pt>
                <c:pt idx="17">
                  <c:v>0.50600000000000001</c:v>
                </c:pt>
                <c:pt idx="18">
                  <c:v>0.34</c:v>
                </c:pt>
                <c:pt idx="19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Pikemaajaline spodriharrastanu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0.35299999999999998</c:v>
                </c:pt>
                <c:pt idx="2">
                  <c:v>0.19500000000000001</c:v>
                </c:pt>
                <c:pt idx="3">
                  <c:v>0.45300000000000001</c:v>
                </c:pt>
                <c:pt idx="5">
                  <c:v>0.51100000000000001</c:v>
                </c:pt>
                <c:pt idx="6">
                  <c:v>0.48899999999999999</c:v>
                </c:pt>
                <c:pt idx="8">
                  <c:v>0.48199999999999998</c:v>
                </c:pt>
                <c:pt idx="9">
                  <c:v>0.51800000000000002</c:v>
                </c:pt>
                <c:pt idx="11">
                  <c:v>0.53200000000000003</c:v>
                </c:pt>
                <c:pt idx="12">
                  <c:v>0.46800000000000003</c:v>
                </c:pt>
                <c:pt idx="14">
                  <c:v>0.67400000000000004</c:v>
                </c:pt>
                <c:pt idx="15">
                  <c:v>0.32600000000000001</c:v>
                </c:pt>
                <c:pt idx="17">
                  <c:v>0.34200000000000003</c:v>
                </c:pt>
                <c:pt idx="18">
                  <c:v>0.41099999999999998</c:v>
                </c:pt>
                <c:pt idx="19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8.1597204821591982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Sportlikku hobi pole kunagi olnud 26%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9929790026246716"/>
          <c:y val="0.14754704318150294"/>
          <c:w val="0.67183736543801587"/>
          <c:h val="0.76932387265842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B-49DD-92C3-39D7E7924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Kõndimine, kepikõnd, matkamine</c:v>
                </c:pt>
                <c:pt idx="1">
                  <c:v>Jalgrattaga sõitmine</c:v>
                </c:pt>
                <c:pt idx="2">
                  <c:v>Ujumine</c:v>
                </c:pt>
                <c:pt idx="3">
                  <c:v>Jooga, venitamine, pilates</c:v>
                </c:pt>
                <c:pt idx="4">
                  <c:v>Suusatamine</c:v>
                </c:pt>
                <c:pt idx="5">
                  <c:v>Jõutreening omaette</c:v>
                </c:pt>
                <c:pt idx="6">
                  <c:v>Võimlemine</c:v>
                </c:pt>
                <c:pt idx="7">
                  <c:v>Ratsutamine</c:v>
                </c:pt>
                <c:pt idx="8">
                  <c:v>Jooksmine</c:v>
                </c:pt>
                <c:pt idx="9">
                  <c:v>Jõutreening rühmatreeningu vormis</c:v>
                </c:pt>
                <c:pt idx="10">
                  <c:v>Jalgpall</c:v>
                </c:pt>
                <c:pt idx="11">
                  <c:v>Sõudmine</c:v>
                </c:pt>
                <c:pt idx="12">
                  <c:v>Korvpall</c:v>
                </c:pt>
                <c:pt idx="13">
                  <c:v>Midagi muud</c:v>
                </c:pt>
                <c:pt idx="14">
                  <c:v>Ei soovi spordiga üldse tegeleda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0.54300000000000004</c:v>
                </c:pt>
                <c:pt idx="1">
                  <c:v>0.48699999999999999</c:v>
                </c:pt>
                <c:pt idx="2">
                  <c:v>0.39600000000000002</c:v>
                </c:pt>
                <c:pt idx="3">
                  <c:v>0.14899999999999999</c:v>
                </c:pt>
                <c:pt idx="4">
                  <c:v>0.127</c:v>
                </c:pt>
                <c:pt idx="5">
                  <c:v>9.1999999999999998E-2</c:v>
                </c:pt>
                <c:pt idx="6">
                  <c:v>7.9000000000000001E-2</c:v>
                </c:pt>
                <c:pt idx="7">
                  <c:v>0.06</c:v>
                </c:pt>
                <c:pt idx="8">
                  <c:v>4.8000000000000001E-2</c:v>
                </c:pt>
                <c:pt idx="9">
                  <c:v>3.6999999999999998E-2</c:v>
                </c:pt>
                <c:pt idx="10">
                  <c:v>0.03</c:v>
                </c:pt>
                <c:pt idx="11">
                  <c:v>2.8000000000000001E-2</c:v>
                </c:pt>
                <c:pt idx="12">
                  <c:v>2.7E-2</c:v>
                </c:pt>
                <c:pt idx="13">
                  <c:v>0.05</c:v>
                </c:pt>
                <c:pt idx="14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Sportlikku hobi pole kunagi olnud 26%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356533816425120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337546121952148"/>
          <c:y val="0.12183727458002259"/>
          <c:w val="0.75322482787477663"/>
          <c:h val="0.86814601388095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0.433</c:v>
                </c:pt>
                <c:pt idx="2">
                  <c:v>0.56699999999999995</c:v>
                </c:pt>
                <c:pt idx="4">
                  <c:v>5.3999999999999999E-2</c:v>
                </c:pt>
                <c:pt idx="5">
                  <c:v>0.125</c:v>
                </c:pt>
                <c:pt idx="6">
                  <c:v>0.23799999999999999</c:v>
                </c:pt>
                <c:pt idx="7">
                  <c:v>0.34799999999999998</c:v>
                </c:pt>
                <c:pt idx="8">
                  <c:v>0.23499999999999999</c:v>
                </c:pt>
                <c:pt idx="10">
                  <c:v>0.14599999999999999</c:v>
                </c:pt>
                <c:pt idx="11">
                  <c:v>0.69099999999999995</c:v>
                </c:pt>
                <c:pt idx="12">
                  <c:v>0.16400000000000001</c:v>
                </c:pt>
                <c:pt idx="14">
                  <c:v>0.66</c:v>
                </c:pt>
                <c:pt idx="1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Sportlikku hobi pole kunagi olnud 26%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357738502795846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2904231742922562"/>
          <c:w val="0.82327313705352045"/>
          <c:h val="0.86094097103175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0.22800000000000001</c:v>
                </c:pt>
                <c:pt idx="2">
                  <c:v>3.1E-2</c:v>
                </c:pt>
                <c:pt idx="3">
                  <c:v>0.372</c:v>
                </c:pt>
                <c:pt idx="4">
                  <c:v>0.185</c:v>
                </c:pt>
                <c:pt idx="5">
                  <c:v>0.121</c:v>
                </c:pt>
                <c:pt idx="6">
                  <c:v>6.4000000000000001E-2</c:v>
                </c:pt>
                <c:pt idx="8">
                  <c:v>0.151</c:v>
                </c:pt>
                <c:pt idx="9">
                  <c:v>0.60799999999999998</c:v>
                </c:pt>
                <c:pt idx="10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Tööalased tüübid</c:v>
                </c:pt>
                <c:pt idx="1">
                  <c:v>Pingutaja</c:v>
                </c:pt>
                <c:pt idx="2">
                  <c:v>Kõndija</c:v>
                </c:pt>
                <c:pt idx="3">
                  <c:v>Seisja</c:v>
                </c:pt>
                <c:pt idx="4">
                  <c:v>Istuja</c:v>
                </c:pt>
                <c:pt idx="5">
                  <c:v>Transporditüübid</c:v>
                </c:pt>
                <c:pt idx="6">
                  <c:v>Enamasti autoga</c:v>
                </c:pt>
                <c:pt idx="7">
                  <c:v>Enamasti ühistranspordiga</c:v>
                </c:pt>
                <c:pt idx="8">
                  <c:v>Enamasti lihasjõul</c:v>
                </c:pt>
                <c:pt idx="9">
                  <c:v>Aiatöö hoiakute tüübid</c:v>
                </c:pt>
                <c:pt idx="10">
                  <c:v>Ei tegele aiatöödega</c:v>
                </c:pt>
                <c:pt idx="11">
                  <c:v>Aiatöö kui kohustus</c:v>
                </c:pt>
                <c:pt idx="12">
                  <c:v>Aiatöö kui hobi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1">
                  <c:v>0.17299999999999999</c:v>
                </c:pt>
                <c:pt idx="2">
                  <c:v>0.2</c:v>
                </c:pt>
                <c:pt idx="3">
                  <c:v>0.161</c:v>
                </c:pt>
                <c:pt idx="4">
                  <c:v>0.46600000000000003</c:v>
                </c:pt>
                <c:pt idx="6">
                  <c:v>0.7</c:v>
                </c:pt>
                <c:pt idx="7">
                  <c:v>0.185</c:v>
                </c:pt>
                <c:pt idx="8">
                  <c:v>0.115</c:v>
                </c:pt>
                <c:pt idx="10">
                  <c:v>0.55400000000000005</c:v>
                </c:pt>
                <c:pt idx="11">
                  <c:v>0.128</c:v>
                </c:pt>
                <c:pt idx="12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Tööalased tüübid</c:v>
                </c:pt>
                <c:pt idx="1">
                  <c:v>Pingutaja</c:v>
                </c:pt>
                <c:pt idx="2">
                  <c:v>Kõndija</c:v>
                </c:pt>
                <c:pt idx="3">
                  <c:v>Seisja</c:v>
                </c:pt>
                <c:pt idx="4">
                  <c:v>Istuja</c:v>
                </c:pt>
                <c:pt idx="5">
                  <c:v>Transporditüübid</c:v>
                </c:pt>
                <c:pt idx="6">
                  <c:v>Enamasti autoga</c:v>
                </c:pt>
                <c:pt idx="7">
                  <c:v>Enamasti ühistranspordiga</c:v>
                </c:pt>
                <c:pt idx="8">
                  <c:v>Enamasti lihasjõul</c:v>
                </c:pt>
                <c:pt idx="9">
                  <c:v>Aiatöö hoiakute tüübid</c:v>
                </c:pt>
                <c:pt idx="10">
                  <c:v>Ei tegele aiatöödega</c:v>
                </c:pt>
                <c:pt idx="11">
                  <c:v>Aiatöö kui kohustus</c:v>
                </c:pt>
                <c:pt idx="12">
                  <c:v>Aiatöö kui hobi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1">
                  <c:v>0.64100000000000001</c:v>
                </c:pt>
                <c:pt idx="2">
                  <c:v>0.13100000000000001</c:v>
                </c:pt>
                <c:pt idx="3">
                  <c:v>0.17199999999999999</c:v>
                </c:pt>
                <c:pt idx="4">
                  <c:v>5.5E-2</c:v>
                </c:pt>
                <c:pt idx="6">
                  <c:v>0.77700000000000002</c:v>
                </c:pt>
                <c:pt idx="7">
                  <c:v>0.16200000000000001</c:v>
                </c:pt>
                <c:pt idx="8">
                  <c:v>6.0999999999999999E-2</c:v>
                </c:pt>
                <c:pt idx="10">
                  <c:v>0.56799999999999995</c:v>
                </c:pt>
                <c:pt idx="11">
                  <c:v>0.14199999999999999</c:v>
                </c:pt>
                <c:pt idx="12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Tööalased tüübid</c:v>
                </c:pt>
                <c:pt idx="1">
                  <c:v>Pingutaja</c:v>
                </c:pt>
                <c:pt idx="2">
                  <c:v>Kõndija</c:v>
                </c:pt>
                <c:pt idx="3">
                  <c:v>Seisja</c:v>
                </c:pt>
                <c:pt idx="4">
                  <c:v>Istuja</c:v>
                </c:pt>
                <c:pt idx="5">
                  <c:v>Transporditüübid</c:v>
                </c:pt>
                <c:pt idx="6">
                  <c:v>Enamasti autoga</c:v>
                </c:pt>
                <c:pt idx="7">
                  <c:v>Enamasti ühistranspordiga</c:v>
                </c:pt>
                <c:pt idx="8">
                  <c:v>Enamasti lihasjõul</c:v>
                </c:pt>
                <c:pt idx="9">
                  <c:v>Aiatöö hoiakute tüübid</c:v>
                </c:pt>
                <c:pt idx="10">
                  <c:v>Ei tegele aiatöödega</c:v>
                </c:pt>
                <c:pt idx="11">
                  <c:v>Aiatöö kui kohustus</c:v>
                </c:pt>
                <c:pt idx="12">
                  <c:v>Aiatöö kui hobi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1">
                  <c:v>0.22</c:v>
                </c:pt>
                <c:pt idx="2">
                  <c:v>0.19800000000000001</c:v>
                </c:pt>
                <c:pt idx="3">
                  <c:v>0.125</c:v>
                </c:pt>
                <c:pt idx="4">
                  <c:v>0.45800000000000002</c:v>
                </c:pt>
                <c:pt idx="6">
                  <c:v>0.77600000000000002</c:v>
                </c:pt>
                <c:pt idx="7">
                  <c:v>0.13500000000000001</c:v>
                </c:pt>
                <c:pt idx="8">
                  <c:v>8.8999999999999996E-2</c:v>
                </c:pt>
                <c:pt idx="10">
                  <c:v>0.56599999999999995</c:v>
                </c:pt>
                <c:pt idx="11">
                  <c:v>0.13400000000000001</c:v>
                </c:pt>
                <c:pt idx="1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0.14899999999999999</c:v>
                </c:pt>
                <c:pt idx="2">
                  <c:v>6.7000000000000004E-2</c:v>
                </c:pt>
                <c:pt idx="3">
                  <c:v>0.30099999999999999</c:v>
                </c:pt>
                <c:pt idx="4">
                  <c:v>0.28299999999999997</c:v>
                </c:pt>
                <c:pt idx="5">
                  <c:v>0.126</c:v>
                </c:pt>
                <c:pt idx="6">
                  <c:v>7.3999999999999996E-2</c:v>
                </c:pt>
                <c:pt idx="8">
                  <c:v>0.19600000000000001</c:v>
                </c:pt>
                <c:pt idx="9">
                  <c:v>0.68100000000000005</c:v>
                </c:pt>
                <c:pt idx="10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0.16300000000000001</c:v>
                </c:pt>
                <c:pt idx="2">
                  <c:v>0.03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0.14799999999999999</c:v>
                </c:pt>
                <c:pt idx="6">
                  <c:v>4.9000000000000002E-2</c:v>
                </c:pt>
                <c:pt idx="8">
                  <c:v>0.16200000000000001</c:v>
                </c:pt>
                <c:pt idx="9">
                  <c:v>0.70099999999999996</c:v>
                </c:pt>
                <c:pt idx="10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0.19900000000000001</c:v>
                </c:pt>
                <c:pt idx="2">
                  <c:v>2.5000000000000001E-2</c:v>
                </c:pt>
                <c:pt idx="3">
                  <c:v>0.373</c:v>
                </c:pt>
                <c:pt idx="4">
                  <c:v>0.19900000000000001</c:v>
                </c:pt>
                <c:pt idx="5">
                  <c:v>0.11799999999999999</c:v>
                </c:pt>
                <c:pt idx="6">
                  <c:v>8.6999999999999994E-2</c:v>
                </c:pt>
                <c:pt idx="8">
                  <c:v>0.224</c:v>
                </c:pt>
                <c:pt idx="9">
                  <c:v>0.61499999999999999</c:v>
                </c:pt>
                <c:pt idx="10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Sheet1!$E$2:$E$12</c:f>
              <c:numCache>
                <c:formatCode>0.00%</c:formatCode>
                <c:ptCount val="11"/>
                <c:pt idx="1">
                  <c:v>0.189</c:v>
                </c:pt>
                <c:pt idx="2">
                  <c:v>0.03</c:v>
                </c:pt>
                <c:pt idx="3">
                  <c:v>0.33100000000000002</c:v>
                </c:pt>
                <c:pt idx="4">
                  <c:v>0.27800000000000002</c:v>
                </c:pt>
                <c:pt idx="5">
                  <c:v>8.6999999999999994E-2</c:v>
                </c:pt>
                <c:pt idx="6">
                  <c:v>8.5000000000000006E-2</c:v>
                </c:pt>
                <c:pt idx="8">
                  <c:v>0.223</c:v>
                </c:pt>
                <c:pt idx="9">
                  <c:v>0.66400000000000003</c:v>
                </c:pt>
                <c:pt idx="10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5-4917-B303-1E66215E0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Sportlikku hobi pole kunagi olnud 26%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7467425547417781"/>
          <c:w val="0.82327313705352045"/>
          <c:h val="0.81530903298680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0.26600000000000001</c:v>
                </c:pt>
                <c:pt idx="2">
                  <c:v>0.13</c:v>
                </c:pt>
                <c:pt idx="3">
                  <c:v>0.13</c:v>
                </c:pt>
                <c:pt idx="4">
                  <c:v>0.107</c:v>
                </c:pt>
                <c:pt idx="5">
                  <c:v>0.105</c:v>
                </c:pt>
                <c:pt idx="6">
                  <c:v>0.26100000000000001</c:v>
                </c:pt>
                <c:pt idx="8">
                  <c:v>0.61399999999999999</c:v>
                </c:pt>
                <c:pt idx="9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6.7187119123185993E-2"/>
          <c:w val="0.65985840085206737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Sportlikku hobi pole kunagi olnud 26%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941410856251665"/>
          <c:y val="0.18187929832338084"/>
          <c:w val="0.74718618053178132"/>
          <c:h val="0.80810399013760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0.36499999999999999</c:v>
                </c:pt>
                <c:pt idx="2">
                  <c:v>0.29899999999999999</c:v>
                </c:pt>
                <c:pt idx="3">
                  <c:v>0.1</c:v>
                </c:pt>
                <c:pt idx="4">
                  <c:v>0.23599999999999999</c:v>
                </c:pt>
                <c:pt idx="6">
                  <c:v>0.37</c:v>
                </c:pt>
                <c:pt idx="7">
                  <c:v>0.33900000000000002</c:v>
                </c:pt>
                <c:pt idx="8">
                  <c:v>0.12</c:v>
                </c:pt>
                <c:pt idx="9">
                  <c:v>0.17100000000000001</c:v>
                </c:pt>
                <c:pt idx="11">
                  <c:v>6.2E-2</c:v>
                </c:pt>
                <c:pt idx="12">
                  <c:v>0.254</c:v>
                </c:pt>
                <c:pt idx="13">
                  <c:v>0.31</c:v>
                </c:pt>
                <c:pt idx="14">
                  <c:v>9.5000000000000001E-2</c:v>
                </c:pt>
                <c:pt idx="15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255705808513071"/>
          <c:y val="6.9588800072920329E-2"/>
          <c:w val="0.65381975350907229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Sportlikku hobi pole kunagi olnud 26%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4885560500589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559841568716954"/>
          <c:y val="0.17947761737364651"/>
          <c:w val="0.72061613222260268"/>
          <c:h val="0.810505671087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Sportlikku hobi pole kunagi olnud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0.374</c:v>
                </c:pt>
                <c:pt idx="2">
                  <c:v>0.19700000000000001</c:v>
                </c:pt>
                <c:pt idx="3">
                  <c:v>0.42799999999999999</c:v>
                </c:pt>
                <c:pt idx="5">
                  <c:v>0.54100000000000004</c:v>
                </c:pt>
                <c:pt idx="6">
                  <c:v>0.45900000000000002</c:v>
                </c:pt>
                <c:pt idx="8">
                  <c:v>0.53600000000000003</c:v>
                </c:pt>
                <c:pt idx="9">
                  <c:v>0.46400000000000002</c:v>
                </c:pt>
                <c:pt idx="11">
                  <c:v>0.55200000000000005</c:v>
                </c:pt>
                <c:pt idx="12">
                  <c:v>0.44800000000000001</c:v>
                </c:pt>
                <c:pt idx="14">
                  <c:v>0.68700000000000006</c:v>
                </c:pt>
                <c:pt idx="15">
                  <c:v>0.313</c:v>
                </c:pt>
                <c:pt idx="17">
                  <c:v>0.39100000000000001</c:v>
                </c:pt>
                <c:pt idx="18">
                  <c:v>0.33500000000000002</c:v>
                </c:pt>
                <c:pt idx="19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8.1597204821591982E-2"/>
          <c:w val="0.6550274829776712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Rõõmsaloomulisuse loendusindeks
Frequency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0"/>
              <c:pt idx="0">
                <c:v>Valid ,00</c:v>
              </c:pt>
              <c:pt idx="1">
                <c:v>Valid 1,00</c:v>
              </c:pt>
              <c:pt idx="2">
                <c:v>Valid 2,00</c:v>
              </c:pt>
              <c:pt idx="3">
                <c:v>Valid 3,00</c:v>
              </c:pt>
              <c:pt idx="4">
                <c:v>Valid 4,00</c:v>
              </c:pt>
              <c:pt idx="5">
                <c:v>Valid 5,00</c:v>
              </c:pt>
              <c:pt idx="6">
                <c:v>Valid 6,00</c:v>
              </c:pt>
              <c:pt idx="7">
                <c:v>Valid 7,00</c:v>
              </c:pt>
              <c:pt idx="8">
                <c:v>Valid 8,00</c:v>
              </c:pt>
              <c:pt idx="9">
                <c:v>Valid 9,00</c:v>
              </c:pt>
            </c:strLit>
          </c:cat>
          <c:val>
            <c:numLit>
              <c:formatCode>General</c:formatCode>
              <c:ptCount val="10"/>
              <c:pt idx="0">
                <c:v>41</c:v>
              </c:pt>
              <c:pt idx="1">
                <c:v>62</c:v>
              </c:pt>
              <c:pt idx="2">
                <c:v>75</c:v>
              </c:pt>
              <c:pt idx="3">
                <c:v>81</c:v>
              </c:pt>
              <c:pt idx="4">
                <c:v>123</c:v>
              </c:pt>
              <c:pt idx="5">
                <c:v>129</c:v>
              </c:pt>
              <c:pt idx="6">
                <c:v>165</c:v>
              </c:pt>
              <c:pt idx="7">
                <c:v>222</c:v>
              </c:pt>
              <c:pt idx="8">
                <c:v>257</c:v>
              </c:pt>
              <c:pt idx="9">
                <c:v>364</c:v>
              </c:pt>
            </c:numLit>
          </c:val>
          <c:extLst>
            <c:ext xmlns:c16="http://schemas.microsoft.com/office/drawing/2014/chart" uri="{C3380CC4-5D6E-409C-BE32-E72D297353CC}">
              <c16:uniqueId val="{00000000-CE22-4ACA-B4D1-C6B401807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Rõõmsaloomulisuse loendusindeks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Endassetõmbumuse loendusindeks
Frequency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Valid ,00</c:v>
              </c:pt>
              <c:pt idx="1">
                <c:v>Valid 1,00</c:v>
              </c:pt>
              <c:pt idx="2">
                <c:v>Valid 2,00</c:v>
              </c:pt>
              <c:pt idx="3">
                <c:v>Valid 3,00</c:v>
              </c:pt>
              <c:pt idx="4">
                <c:v>Valid 4,00</c:v>
              </c:pt>
              <c:pt idx="5">
                <c:v>Valid 5,00</c:v>
              </c:pt>
              <c:pt idx="6">
                <c:v>Valid 6,00</c:v>
              </c:pt>
            </c:strLit>
          </c:cat>
          <c:val>
            <c:numLit>
              <c:formatCode>General</c:formatCode>
              <c:ptCount val="7"/>
              <c:pt idx="0">
                <c:v>246</c:v>
              </c:pt>
              <c:pt idx="1">
                <c:v>375</c:v>
              </c:pt>
              <c:pt idx="2">
                <c:v>311</c:v>
              </c:pt>
              <c:pt idx="3">
                <c:v>253</c:v>
              </c:pt>
              <c:pt idx="4">
                <c:v>177</c:v>
              </c:pt>
              <c:pt idx="5">
                <c:v>108</c:v>
              </c:pt>
              <c:pt idx="6">
                <c:v>49</c:v>
              </c:pt>
            </c:numLit>
          </c:val>
          <c:extLst>
            <c:ext xmlns:c16="http://schemas.microsoft.com/office/drawing/2014/chart" uri="{C3380CC4-5D6E-409C-BE32-E72D297353CC}">
              <c16:uniqueId val="{00000000-F2C9-4C75-9B52-B761DF6FC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Endassetõmbumuse loendusindeks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Kaasatuse  loendusindeks
Frequency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9"/>
              <c:pt idx="0">
                <c:v>Valid ,00</c:v>
              </c:pt>
              <c:pt idx="1">
                <c:v>Valid 1,00</c:v>
              </c:pt>
              <c:pt idx="2">
                <c:v>Valid 2,00</c:v>
              </c:pt>
              <c:pt idx="3">
                <c:v>Valid 3,00</c:v>
              </c:pt>
              <c:pt idx="4">
                <c:v>Valid 4,00</c:v>
              </c:pt>
              <c:pt idx="5">
                <c:v>Valid 5,00</c:v>
              </c:pt>
              <c:pt idx="6">
                <c:v>Valid 6,00</c:v>
              </c:pt>
              <c:pt idx="7">
                <c:v>Valid 7,00</c:v>
              </c:pt>
              <c:pt idx="8">
                <c:v>Valid 8,00</c:v>
              </c:pt>
            </c:strLit>
          </c:cat>
          <c:val>
            <c:numLit>
              <c:formatCode>General</c:formatCode>
              <c:ptCount val="9"/>
              <c:pt idx="0">
                <c:v>30</c:v>
              </c:pt>
              <c:pt idx="1">
                <c:v>46</c:v>
              </c:pt>
              <c:pt idx="2">
                <c:v>85</c:v>
              </c:pt>
              <c:pt idx="3">
                <c:v>112</c:v>
              </c:pt>
              <c:pt idx="4">
                <c:v>191</c:v>
              </c:pt>
              <c:pt idx="5">
                <c:v>236</c:v>
              </c:pt>
              <c:pt idx="6">
                <c:v>288</c:v>
              </c:pt>
              <c:pt idx="7">
                <c:v>290</c:v>
              </c:pt>
              <c:pt idx="8">
                <c:v>241</c:v>
              </c:pt>
            </c:numLit>
          </c:val>
          <c:extLst>
            <c:ext xmlns:c16="http://schemas.microsoft.com/office/drawing/2014/chart" uri="{C3380CC4-5D6E-409C-BE32-E72D297353CC}">
              <c16:uniqueId val="{00000000-8949-4936-B5CF-A4CCF8492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Kaasatuse  loendusindeks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Tõrjutuse  loendusindeks
Frequency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Valid ,00</c:v>
              </c:pt>
              <c:pt idx="1">
                <c:v>Valid 1,00</c:v>
              </c:pt>
              <c:pt idx="2">
                <c:v>Valid 2,00</c:v>
              </c:pt>
              <c:pt idx="3">
                <c:v>Valid 3,00</c:v>
              </c:pt>
              <c:pt idx="4">
                <c:v>Valid 4,00</c:v>
              </c:pt>
              <c:pt idx="5">
                <c:v>Valid 5,00</c:v>
              </c:pt>
              <c:pt idx="6">
                <c:v>Valid 6,00</c:v>
              </c:pt>
            </c:strLit>
          </c:cat>
          <c:val>
            <c:numLit>
              <c:formatCode>General</c:formatCode>
              <c:ptCount val="7"/>
              <c:pt idx="0">
                <c:v>445</c:v>
              </c:pt>
              <c:pt idx="1">
                <c:v>402</c:v>
              </c:pt>
              <c:pt idx="2">
                <c:v>309</c:v>
              </c:pt>
              <c:pt idx="3">
                <c:v>184</c:v>
              </c:pt>
              <c:pt idx="4">
                <c:v>112</c:v>
              </c:pt>
              <c:pt idx="5">
                <c:v>50</c:v>
              </c:pt>
              <c:pt idx="6">
                <c:v>17</c:v>
              </c:pt>
            </c:numLit>
          </c:val>
          <c:extLst>
            <c:ext xmlns:c16="http://schemas.microsoft.com/office/drawing/2014/chart" uri="{C3380CC4-5D6E-409C-BE32-E72D297353CC}">
              <c16:uniqueId val="{00000000-691C-498B-87AC-42B33D1B6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Tõrjutuse  loendusindeks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0.28799999999999998</c:v>
                </c:pt>
                <c:pt idx="2">
                  <c:v>7.6999999999999999E-2</c:v>
                </c:pt>
                <c:pt idx="3">
                  <c:v>0.155</c:v>
                </c:pt>
                <c:pt idx="4">
                  <c:v>8.8999999999999996E-2</c:v>
                </c:pt>
                <c:pt idx="5">
                  <c:v>0.16200000000000001</c:v>
                </c:pt>
                <c:pt idx="6">
                  <c:v>0.22900000000000001</c:v>
                </c:pt>
                <c:pt idx="8">
                  <c:v>0.68500000000000005</c:v>
                </c:pt>
                <c:pt idx="9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0.27500000000000002</c:v>
                </c:pt>
                <c:pt idx="2">
                  <c:v>0.16200000000000001</c:v>
                </c:pt>
                <c:pt idx="3">
                  <c:v>0.14199999999999999</c:v>
                </c:pt>
                <c:pt idx="4">
                  <c:v>0.11799999999999999</c:v>
                </c:pt>
                <c:pt idx="5">
                  <c:v>6.4000000000000001E-2</c:v>
                </c:pt>
                <c:pt idx="6">
                  <c:v>0.24</c:v>
                </c:pt>
                <c:pt idx="8">
                  <c:v>0.64700000000000002</c:v>
                </c:pt>
                <c:pt idx="9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0.34200000000000003</c:v>
                </c:pt>
                <c:pt idx="2">
                  <c:v>0.112</c:v>
                </c:pt>
                <c:pt idx="3">
                  <c:v>9.2999999999999999E-2</c:v>
                </c:pt>
                <c:pt idx="4">
                  <c:v>0.112</c:v>
                </c:pt>
                <c:pt idx="5">
                  <c:v>0.112</c:v>
                </c:pt>
                <c:pt idx="6">
                  <c:v>0.23</c:v>
                </c:pt>
                <c:pt idx="8">
                  <c:v>0.75600000000000001</c:v>
                </c:pt>
                <c:pt idx="9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1">
                  <c:v>0.45400000000000001</c:v>
                </c:pt>
                <c:pt idx="2">
                  <c:v>0.14199999999999999</c:v>
                </c:pt>
                <c:pt idx="3">
                  <c:v>7.5999999999999998E-2</c:v>
                </c:pt>
                <c:pt idx="4">
                  <c:v>6.4000000000000001E-2</c:v>
                </c:pt>
                <c:pt idx="5">
                  <c:v>0.05</c:v>
                </c:pt>
                <c:pt idx="6">
                  <c:v>0.21299999999999999</c:v>
                </c:pt>
                <c:pt idx="8">
                  <c:v>0.72899999999999998</c:v>
                </c:pt>
                <c:pt idx="9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F-42E7-B12E-E55575B2D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943559363028826"/>
          <c:w val="0.74718618053178132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0.27</c:v>
                </c:pt>
                <c:pt idx="2">
                  <c:v>0.38300000000000001</c:v>
                </c:pt>
                <c:pt idx="3">
                  <c:v>0.13</c:v>
                </c:pt>
                <c:pt idx="4">
                  <c:v>0.217</c:v>
                </c:pt>
                <c:pt idx="6">
                  <c:v>0.112</c:v>
                </c:pt>
                <c:pt idx="7">
                  <c:v>0.498</c:v>
                </c:pt>
                <c:pt idx="8">
                  <c:v>0.24199999999999999</c:v>
                </c:pt>
                <c:pt idx="9">
                  <c:v>0.14899999999999999</c:v>
                </c:pt>
                <c:pt idx="11">
                  <c:v>8.5999999999999993E-2</c:v>
                </c:pt>
                <c:pt idx="12">
                  <c:v>0.22700000000000001</c:v>
                </c:pt>
                <c:pt idx="13">
                  <c:v>0.65100000000000002</c:v>
                </c:pt>
                <c:pt idx="14">
                  <c:v>2.5999999999999999E-2</c:v>
                </c:pt>
                <c:pt idx="1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0.216</c:v>
                </c:pt>
                <c:pt idx="2">
                  <c:v>0.439</c:v>
                </c:pt>
                <c:pt idx="3">
                  <c:v>0.187</c:v>
                </c:pt>
                <c:pt idx="4">
                  <c:v>0.158</c:v>
                </c:pt>
                <c:pt idx="6">
                  <c:v>0.13200000000000001</c:v>
                </c:pt>
                <c:pt idx="7">
                  <c:v>0.40699999999999997</c:v>
                </c:pt>
                <c:pt idx="8">
                  <c:v>0.309</c:v>
                </c:pt>
                <c:pt idx="9">
                  <c:v>0.152</c:v>
                </c:pt>
                <c:pt idx="11">
                  <c:v>0.16200000000000001</c:v>
                </c:pt>
                <c:pt idx="12">
                  <c:v>0.43099999999999999</c:v>
                </c:pt>
                <c:pt idx="13">
                  <c:v>0.34300000000000003</c:v>
                </c:pt>
                <c:pt idx="14">
                  <c:v>5.8999999999999997E-2</c:v>
                </c:pt>
                <c:pt idx="1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0.17100000000000001</c:v>
                </c:pt>
                <c:pt idx="2">
                  <c:v>0.41899999999999998</c:v>
                </c:pt>
                <c:pt idx="3">
                  <c:v>0.124</c:v>
                </c:pt>
                <c:pt idx="4">
                  <c:v>0.28699999999999998</c:v>
                </c:pt>
                <c:pt idx="6">
                  <c:v>0.155</c:v>
                </c:pt>
                <c:pt idx="7">
                  <c:v>0.45300000000000001</c:v>
                </c:pt>
                <c:pt idx="8">
                  <c:v>0.17399999999999999</c:v>
                </c:pt>
                <c:pt idx="9">
                  <c:v>0.217</c:v>
                </c:pt>
                <c:pt idx="11">
                  <c:v>8.6999999999999994E-2</c:v>
                </c:pt>
                <c:pt idx="12">
                  <c:v>0.55300000000000005</c:v>
                </c:pt>
                <c:pt idx="13">
                  <c:v>0.27300000000000002</c:v>
                </c:pt>
                <c:pt idx="14">
                  <c:v>6.8000000000000005E-2</c:v>
                </c:pt>
                <c:pt idx="15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Sheet1!$E$2:$E$17</c:f>
              <c:numCache>
                <c:formatCode>0.00%</c:formatCode>
                <c:ptCount val="16"/>
                <c:pt idx="1">
                  <c:v>0.15</c:v>
                </c:pt>
                <c:pt idx="2">
                  <c:v>0.32900000000000001</c:v>
                </c:pt>
                <c:pt idx="3">
                  <c:v>0.28599999999999998</c:v>
                </c:pt>
                <c:pt idx="4">
                  <c:v>0.23499999999999999</c:v>
                </c:pt>
                <c:pt idx="6">
                  <c:v>7.2999999999999995E-2</c:v>
                </c:pt>
                <c:pt idx="7">
                  <c:v>0.32100000000000001</c:v>
                </c:pt>
                <c:pt idx="8">
                  <c:v>0.41699999999999998</c:v>
                </c:pt>
                <c:pt idx="9">
                  <c:v>0.188</c:v>
                </c:pt>
                <c:pt idx="11">
                  <c:v>0.20200000000000001</c:v>
                </c:pt>
                <c:pt idx="12">
                  <c:v>0.56799999999999995</c:v>
                </c:pt>
                <c:pt idx="13">
                  <c:v>0.106</c:v>
                </c:pt>
                <c:pt idx="14">
                  <c:v>0.108</c:v>
                </c:pt>
                <c:pt idx="1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A-4BCA-9801-F97091666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943559363028826"/>
          <c:w val="0.72061613222260268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0.252</c:v>
                </c:pt>
                <c:pt idx="2">
                  <c:v>0.189</c:v>
                </c:pt>
                <c:pt idx="3">
                  <c:v>0.55900000000000005</c:v>
                </c:pt>
                <c:pt idx="5">
                  <c:v>0.374</c:v>
                </c:pt>
                <c:pt idx="6">
                  <c:v>0.626</c:v>
                </c:pt>
                <c:pt idx="8">
                  <c:v>0.625</c:v>
                </c:pt>
                <c:pt idx="9">
                  <c:v>0.375</c:v>
                </c:pt>
                <c:pt idx="11">
                  <c:v>0.45900000000000002</c:v>
                </c:pt>
                <c:pt idx="12">
                  <c:v>0.54100000000000004</c:v>
                </c:pt>
                <c:pt idx="14">
                  <c:v>0.75600000000000001</c:v>
                </c:pt>
                <c:pt idx="15">
                  <c:v>0.24399999999999999</c:v>
                </c:pt>
                <c:pt idx="17">
                  <c:v>0.41099999999999998</c:v>
                </c:pt>
                <c:pt idx="18">
                  <c:v>0.41499999999999998</c:v>
                </c:pt>
                <c:pt idx="19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0.18099999999999999</c:v>
                </c:pt>
                <c:pt idx="2">
                  <c:v>0.20599999999999999</c:v>
                </c:pt>
                <c:pt idx="3">
                  <c:v>0.61299999999999999</c:v>
                </c:pt>
                <c:pt idx="5">
                  <c:v>0.39200000000000002</c:v>
                </c:pt>
                <c:pt idx="6">
                  <c:v>0.60799999999999998</c:v>
                </c:pt>
                <c:pt idx="8">
                  <c:v>0.68600000000000005</c:v>
                </c:pt>
                <c:pt idx="9">
                  <c:v>0.314</c:v>
                </c:pt>
                <c:pt idx="11">
                  <c:v>0.34799999999999998</c:v>
                </c:pt>
                <c:pt idx="12">
                  <c:v>0.65200000000000002</c:v>
                </c:pt>
                <c:pt idx="14">
                  <c:v>0.79900000000000004</c:v>
                </c:pt>
                <c:pt idx="15">
                  <c:v>0.20100000000000001</c:v>
                </c:pt>
                <c:pt idx="17">
                  <c:v>0.48</c:v>
                </c:pt>
                <c:pt idx="18">
                  <c:v>0.34300000000000003</c:v>
                </c:pt>
                <c:pt idx="19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Seisja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1">
                  <c:v>0.27300000000000002</c:v>
                </c:pt>
                <c:pt idx="2">
                  <c:v>0.14299999999999999</c:v>
                </c:pt>
                <c:pt idx="3">
                  <c:v>0.58399999999999996</c:v>
                </c:pt>
                <c:pt idx="5">
                  <c:v>0.46600000000000003</c:v>
                </c:pt>
                <c:pt idx="6">
                  <c:v>0.53400000000000003</c:v>
                </c:pt>
                <c:pt idx="8">
                  <c:v>0.625</c:v>
                </c:pt>
                <c:pt idx="9">
                  <c:v>0.375</c:v>
                </c:pt>
                <c:pt idx="11">
                  <c:v>0.45</c:v>
                </c:pt>
                <c:pt idx="12">
                  <c:v>0.55000000000000004</c:v>
                </c:pt>
                <c:pt idx="14">
                  <c:v>0.84399999999999997</c:v>
                </c:pt>
                <c:pt idx="15">
                  <c:v>0.156</c:v>
                </c:pt>
                <c:pt idx="17">
                  <c:v>0.53800000000000003</c:v>
                </c:pt>
                <c:pt idx="18">
                  <c:v>0.28100000000000003</c:v>
                </c:pt>
                <c:pt idx="19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Istuja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Sheet1!$E$2:$E$21</c:f>
              <c:numCache>
                <c:formatCode>0.00%</c:formatCode>
                <c:ptCount val="20"/>
                <c:pt idx="1">
                  <c:v>0.248</c:v>
                </c:pt>
                <c:pt idx="2">
                  <c:v>0.21299999999999999</c:v>
                </c:pt>
                <c:pt idx="3">
                  <c:v>0.53900000000000003</c:v>
                </c:pt>
                <c:pt idx="5">
                  <c:v>0.47799999999999998</c:v>
                </c:pt>
                <c:pt idx="6">
                  <c:v>0.52200000000000002</c:v>
                </c:pt>
                <c:pt idx="8">
                  <c:v>0.63700000000000001</c:v>
                </c:pt>
                <c:pt idx="9">
                  <c:v>0.36299999999999999</c:v>
                </c:pt>
                <c:pt idx="11">
                  <c:v>0.501</c:v>
                </c:pt>
                <c:pt idx="12">
                  <c:v>0.499</c:v>
                </c:pt>
                <c:pt idx="14">
                  <c:v>0.82099999999999995</c:v>
                </c:pt>
                <c:pt idx="15">
                  <c:v>0.17899999999999999</c:v>
                </c:pt>
                <c:pt idx="17">
                  <c:v>0.499</c:v>
                </c:pt>
                <c:pt idx="18">
                  <c:v>0.35899999999999999</c:v>
                </c:pt>
                <c:pt idx="19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1-4B78-8424-9BC299ABD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Pean oma igapäevatöös/õppetöös palju kõndima</c:v>
                </c:pt>
                <c:pt idx="1">
                  <c:v>Pean sageli kandma kergemaid esemeid ühest kohast teise</c:v>
                </c:pt>
                <c:pt idx="2">
                  <c:v>Pean tööl/koolis olles suurema osa päevast seisma</c:v>
                </c:pt>
                <c:pt idx="3">
                  <c:v>Pean sageli tõstma raskeid esemeid</c:v>
                </c:pt>
                <c:pt idx="4">
                  <c:v>Mu töös/õppetöös on vaja pidevalt tugevat füüsilist pingutust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0.65400000000000003</c:v>
                </c:pt>
                <c:pt idx="1">
                  <c:v>0.41199999999999998</c:v>
                </c:pt>
                <c:pt idx="2">
                  <c:v>0.40500000000000003</c:v>
                </c:pt>
                <c:pt idx="3">
                  <c:v>0.32700000000000001</c:v>
                </c:pt>
                <c:pt idx="4">
                  <c:v>0.27400000000000002</c:v>
                </c:pt>
                <c:pt idx="5">
                  <c:v>0.16400000000000001</c:v>
                </c:pt>
                <c:pt idx="6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Pean oma igapäevatöös/õppetöös palju kõndima</c:v>
                </c:pt>
                <c:pt idx="1">
                  <c:v>Pean sageli kandma kergemaid esemeid ühest kohast teise</c:v>
                </c:pt>
                <c:pt idx="2">
                  <c:v>Pean tööl/koolis olles suurema osa päevast seisma</c:v>
                </c:pt>
                <c:pt idx="3">
                  <c:v>Pean sageli tõstma raskeid esemeid</c:v>
                </c:pt>
                <c:pt idx="4">
                  <c:v>Mu töös/õppetöös on vaja pidevalt tugevat füüsilist pingutust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0.79200000000000004</c:v>
                </c:pt>
                <c:pt idx="1">
                  <c:v>0.64500000000000002</c:v>
                </c:pt>
                <c:pt idx="2">
                  <c:v>0.48099999999999998</c:v>
                </c:pt>
                <c:pt idx="3">
                  <c:v>0.55100000000000005</c:v>
                </c:pt>
                <c:pt idx="4">
                  <c:v>0.67900000000000005</c:v>
                </c:pt>
                <c:pt idx="5">
                  <c:v>0.29399999999999998</c:v>
                </c:pt>
                <c:pt idx="6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Pean oma igapäevatöös/õppetöös palju kõndima</c:v>
                </c:pt>
                <c:pt idx="1">
                  <c:v>Pean sageli kandma kergemaid esemeid ühest kohast teise</c:v>
                </c:pt>
                <c:pt idx="2">
                  <c:v>Pean tööl/koolis olles suurema osa päevast seisma</c:v>
                </c:pt>
                <c:pt idx="3">
                  <c:v>Pean sageli tõstma raskeid esemeid</c:v>
                </c:pt>
                <c:pt idx="4">
                  <c:v>Mu töös/õppetöös on vaja pidevalt tugevat füüsilist pingutust</c:v>
                </c:pt>
                <c:pt idx="5">
                  <c:v>Pean kandma esemeid treppidest üles ja alla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0.753</c:v>
                </c:pt>
                <c:pt idx="1">
                  <c:v>0.57799999999999996</c:v>
                </c:pt>
                <c:pt idx="2">
                  <c:v>0.39400000000000002</c:v>
                </c:pt>
                <c:pt idx="3">
                  <c:v>0.31900000000000001</c:v>
                </c:pt>
                <c:pt idx="4">
                  <c:v>0.38600000000000001</c:v>
                </c:pt>
                <c:pt idx="5">
                  <c:v>0.23300000000000001</c:v>
                </c:pt>
                <c:pt idx="6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vaimselt väsinuna</c:v>
                </c:pt>
                <c:pt idx="1">
                  <c:v>Töö- või koolipäeva lõpuks tunnen ennast füüsiliselt väsinuna</c:v>
                </c:pt>
                <c:pt idx="2">
                  <c:v>Suurema osa töö- või õppeajast veedan istudes</c:v>
                </c:pt>
                <c:pt idx="3">
                  <c:v>Suurema osa töö- või õppeajast olen kummargil, kallutatuna või muus sundasendis</c:v>
                </c:pt>
                <c:pt idx="4">
                  <c:v>Suurema osas töö- või õppeajast istun auto/masina roolis</c:v>
                </c:pt>
                <c:pt idx="5">
                  <c:v>Töö juures/koolis kõndimine piirdub koosolekutele/loengutesse minemisega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0.56599999999999995</c:v>
                </c:pt>
                <c:pt idx="1">
                  <c:v>0.50900000000000001</c:v>
                </c:pt>
                <c:pt idx="2">
                  <c:v>0.41799999999999998</c:v>
                </c:pt>
                <c:pt idx="3">
                  <c:v>0.24299999999999999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vaimselt väsinuna</c:v>
                </c:pt>
                <c:pt idx="1">
                  <c:v>Töö- või koolipäeva lõpuks tunnen ennast füüsiliselt väsinuna</c:v>
                </c:pt>
                <c:pt idx="2">
                  <c:v>Suurema osa töö- või õppeajast veedan istudes</c:v>
                </c:pt>
                <c:pt idx="3">
                  <c:v>Suurema osa töö- või õppeajast olen kummargil, kallutatuna või muus sundasendis</c:v>
                </c:pt>
                <c:pt idx="4">
                  <c:v>Suurema osas töö- või õppeajast istun auto/masina roolis</c:v>
                </c:pt>
                <c:pt idx="5">
                  <c:v>Töö juures/koolis kõndimine piirdub koosolekutele/loengutesse minemisega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0.53800000000000003</c:v>
                </c:pt>
                <c:pt idx="1">
                  <c:v>0.70699999999999996</c:v>
                </c:pt>
                <c:pt idx="2">
                  <c:v>8.5000000000000006E-2</c:v>
                </c:pt>
                <c:pt idx="3">
                  <c:v>0.42799999999999999</c:v>
                </c:pt>
                <c:pt idx="4">
                  <c:v>0.218</c:v>
                </c:pt>
                <c:pt idx="5">
                  <c:v>7.5999999999999998E-2</c:v>
                </c:pt>
                <c:pt idx="6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Töö- või koolipäeva lõpuks tunnen ennast vaimselt väsinuna</c:v>
                </c:pt>
                <c:pt idx="1">
                  <c:v>Töö- või koolipäeva lõpuks tunnen ennast füüsiliselt väsinuna</c:v>
                </c:pt>
                <c:pt idx="2">
                  <c:v>Suurema osa töö- või õppeajast veedan istudes</c:v>
                </c:pt>
                <c:pt idx="3">
                  <c:v>Suurema osa töö- või õppeajast olen kummargil, kallutatuna või muus sundasendis</c:v>
                </c:pt>
                <c:pt idx="4">
                  <c:v>Suurema osas töö- või õppeajast istun auto/masina roolis</c:v>
                </c:pt>
                <c:pt idx="5">
                  <c:v>Töö juures/koolis kõndimine piirdub koosolekutele/loengutesse minemisega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0.47</c:v>
                </c:pt>
                <c:pt idx="1">
                  <c:v>0.498</c:v>
                </c:pt>
                <c:pt idx="2">
                  <c:v>0.33300000000000002</c:v>
                </c:pt>
                <c:pt idx="3">
                  <c:v>0.28399999999999997</c:v>
                </c:pt>
                <c:pt idx="4">
                  <c:v>0.114</c:v>
                </c:pt>
                <c:pt idx="5">
                  <c:v>0.125</c:v>
                </c:pt>
                <c:pt idx="6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puhkepausidel jalutada ja treppidest kõndida</c:v>
                </c:pt>
                <c:pt idx="1">
                  <c:v>Saan tööl/koolis olles istuda vaid einestades või puhkepausidel</c:v>
                </c:pt>
                <c:pt idx="2">
                  <c:v>Peamiselt töötan arvutiga</c:v>
                </c:pt>
                <c:pt idx="3">
                  <c:v>Tööandja maksab kinni osa mu spordiga tegelemise kuludest</c:v>
                </c:pt>
                <c:pt idx="4">
                  <c:v>Minu töökohas/koolis on eraldi ruum, kus saab võimelda/sportida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0.52200000000000002</c:v>
                </c:pt>
                <c:pt idx="1">
                  <c:v>0.36399999999999999</c:v>
                </c:pt>
                <c:pt idx="2">
                  <c:v>0.34200000000000003</c:v>
                </c:pt>
                <c:pt idx="3">
                  <c:v>0.33400000000000002</c:v>
                </c:pt>
                <c:pt idx="4">
                  <c:v>0.16200000000000001</c:v>
                </c:pt>
                <c:pt idx="5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puhkepausidel jalutada ja treppidest kõndida</c:v>
                </c:pt>
                <c:pt idx="1">
                  <c:v>Saan tööl/koolis olles istuda vaid einestades või puhkepausidel</c:v>
                </c:pt>
                <c:pt idx="2">
                  <c:v>Peamiselt töötan arvutiga</c:v>
                </c:pt>
                <c:pt idx="3">
                  <c:v>Tööandja maksab kinni osa mu spordiga tegelemise kuludest</c:v>
                </c:pt>
                <c:pt idx="4">
                  <c:v>Minu töökohas/koolis on eraldi ruum, kus saab võimelda/sportida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0.54900000000000004</c:v>
                </c:pt>
                <c:pt idx="1">
                  <c:v>0.55600000000000005</c:v>
                </c:pt>
                <c:pt idx="2">
                  <c:v>7.5999999999999998E-2</c:v>
                </c:pt>
                <c:pt idx="3">
                  <c:v>0.29699999999999999</c:v>
                </c:pt>
                <c:pt idx="4">
                  <c:v>0.19</c:v>
                </c:pt>
                <c:pt idx="5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puhkepausidel jalutada ja treppidest kõndida</c:v>
                </c:pt>
                <c:pt idx="1">
                  <c:v>Saan tööl/koolis olles istuda vaid einestades või puhkepausidel</c:v>
                </c:pt>
                <c:pt idx="2">
                  <c:v>Peamiselt töötan arvutiga</c:v>
                </c:pt>
                <c:pt idx="3">
                  <c:v>Tööandja maksab kinni osa mu spordiga tegelemise kuludest</c:v>
                </c:pt>
                <c:pt idx="4">
                  <c:v>Minu töökohas/koolis on eraldi ruum, kus saab võimelda/sportida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0.51200000000000001</c:v>
                </c:pt>
                <c:pt idx="1">
                  <c:v>0.39700000000000002</c:v>
                </c:pt>
                <c:pt idx="2">
                  <c:v>0.30099999999999999</c:v>
                </c:pt>
                <c:pt idx="3">
                  <c:v>0.32100000000000001</c:v>
                </c:pt>
                <c:pt idx="4">
                  <c:v>0.25900000000000001</c:v>
                </c:pt>
                <c:pt idx="5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0.80900000000000005</c:v>
                </c:pt>
                <c:pt idx="2">
                  <c:v>0.191</c:v>
                </c:pt>
                <c:pt idx="5">
                  <c:v>0.99299999999999999</c:v>
                </c:pt>
                <c:pt idx="6">
                  <c:v>7.0000000000000001E-3</c:v>
                </c:pt>
                <c:pt idx="8">
                  <c:v>0.98199999999999998</c:v>
                </c:pt>
                <c:pt idx="9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0.66900000000000004</c:v>
                </c:pt>
                <c:pt idx="2">
                  <c:v>0.33100000000000002</c:v>
                </c:pt>
                <c:pt idx="5">
                  <c:v>0.64600000000000002</c:v>
                </c:pt>
                <c:pt idx="6">
                  <c:v>0.35399999999999998</c:v>
                </c:pt>
                <c:pt idx="8">
                  <c:v>0.35399999999999998</c:v>
                </c:pt>
                <c:pt idx="9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TÖÖ ISELOOM PERIOODITI</c:v>
                </c:pt>
                <c:pt idx="1">
                  <c:v>füüsiline koormus on aasta ringi ühesugune</c:v>
                </c:pt>
                <c:pt idx="2">
                  <c:v>füüsiline koormus on mõnel perioodil suurem, teisel väiksem</c:v>
                </c:pt>
                <c:pt idx="3">
                  <c:v>AASTA RINGI ÜHTLASE KOORMUSEGA VASTAJAD (77,1%)</c:v>
                </c:pt>
                <c:pt idx="4">
                  <c:v>Suure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Mõõduka füüsilise koormusega tööd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0.75600000000000001</c:v>
                </c:pt>
                <c:pt idx="2">
                  <c:v>0.24399999999999999</c:v>
                </c:pt>
                <c:pt idx="5">
                  <c:v>0.96799999999999997</c:v>
                </c:pt>
                <c:pt idx="6">
                  <c:v>3.2000000000000001E-2</c:v>
                </c:pt>
                <c:pt idx="8">
                  <c:v>0.92600000000000005</c:v>
                </c:pt>
                <c:pt idx="9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2" formatCode="0.00%">
                  <c:v>0.90300000000000002</c:v>
                </c:pt>
                <c:pt idx="3" formatCode="0.00%">
                  <c:v>9.7000000000000003E-2</c:v>
                </c:pt>
                <c:pt idx="5" formatCode="0.00%">
                  <c:v>0.90100000000000002</c:v>
                </c:pt>
                <c:pt idx="6" formatCode="0.00%">
                  <c:v>9.9000000000000005E-2</c:v>
                </c:pt>
                <c:pt idx="8" formatCode="0.00%">
                  <c:v>0.42699999999999999</c:v>
                </c:pt>
                <c:pt idx="9" formatCode="0.00%">
                  <c:v>0.57299999999999995</c:v>
                </c:pt>
                <c:pt idx="11" formatCode="0.00%">
                  <c:v>0.54300000000000004</c:v>
                </c:pt>
                <c:pt idx="12" formatCode="0.00%">
                  <c:v>0.45700000000000002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2" formatCode="0.00%">
                  <c:v>0.77800000000000002</c:v>
                </c:pt>
                <c:pt idx="3" formatCode="0.00%">
                  <c:v>0.222</c:v>
                </c:pt>
                <c:pt idx="5" formatCode="0.00%">
                  <c:v>0.75800000000000001</c:v>
                </c:pt>
                <c:pt idx="6" formatCode="0.00%">
                  <c:v>0.24199999999999999</c:v>
                </c:pt>
                <c:pt idx="8" formatCode="0.00%">
                  <c:v>0.92900000000000005</c:v>
                </c:pt>
                <c:pt idx="9" formatCode="0.00%">
                  <c:v>7.0999999999999994E-2</c:v>
                </c:pt>
                <c:pt idx="11" formatCode="0.00%">
                  <c:v>0.505</c:v>
                </c:pt>
                <c:pt idx="12" formatCode="0.00%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AASTA RINGI ÜHTLASE KOORMUSEGA VASTAJAD (77,1%)</c:v>
                </c:pt>
                <c:pt idx="1">
                  <c:v>Kõndimine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Seismine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Istumine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Rahulolu töö/õpingutega seotud füüsilise koormusega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2" formatCode="0.00%">
                  <c:v>0.90200000000000002</c:v>
                </c:pt>
                <c:pt idx="3" formatCode="0.00%">
                  <c:v>9.8000000000000004E-2</c:v>
                </c:pt>
                <c:pt idx="5" formatCode="0.00%">
                  <c:v>0.94699999999999995</c:v>
                </c:pt>
                <c:pt idx="6" formatCode="0.00%">
                  <c:v>5.2999999999999999E-2</c:v>
                </c:pt>
                <c:pt idx="8" formatCode="0.00%">
                  <c:v>0.42</c:v>
                </c:pt>
                <c:pt idx="9" formatCode="0.00%">
                  <c:v>0.57999999999999996</c:v>
                </c:pt>
                <c:pt idx="11" formatCode="0.00%">
                  <c:v>0.53100000000000003</c:v>
                </c:pt>
                <c:pt idx="12" formatCode="0.00%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2" formatCode="0.00%">
                  <c:v>1</c:v>
                </c:pt>
                <c:pt idx="5" formatCode="0.00%">
                  <c:v>0.96299999999999997</c:v>
                </c:pt>
                <c:pt idx="6" formatCode="0.00%">
                  <c:v>3.6999999999999998E-2</c:v>
                </c:pt>
                <c:pt idx="8" formatCode="0.00%">
                  <c:v>0.85</c:v>
                </c:pt>
                <c:pt idx="9" formatCode="0.0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0%">
                  <c:v>0.57999999999999996</c:v>
                </c:pt>
                <c:pt idx="3" formatCode="0.00%">
                  <c:v>0.42</c:v>
                </c:pt>
                <c:pt idx="5" formatCode="0.00%">
                  <c:v>0.46</c:v>
                </c:pt>
                <c:pt idx="6" formatCode="0.00%">
                  <c:v>0.54</c:v>
                </c:pt>
                <c:pt idx="8" formatCode="0.00%">
                  <c:v>0.66</c:v>
                </c:pt>
                <c:pt idx="9" formatCode="0.00%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2" formatCode="0.00%">
                  <c:v>0.95699999999999996</c:v>
                </c:pt>
                <c:pt idx="3" formatCode="0.00%">
                  <c:v>4.2999999999999997E-2</c:v>
                </c:pt>
                <c:pt idx="5" formatCode="0.00%">
                  <c:v>0.76100000000000001</c:v>
                </c:pt>
                <c:pt idx="6" formatCode="0.00%">
                  <c:v>0.23899999999999999</c:v>
                </c:pt>
                <c:pt idx="8" formatCode="0.00%">
                  <c:v>0.79300000000000004</c:v>
                </c:pt>
                <c:pt idx="9" formatCode="0.00%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Kodu koristamise hoiakute tüübid</c:v>
                </c:pt>
                <c:pt idx="1">
                  <c:v>Kodu koristamine kui kohustus</c:v>
                </c:pt>
                <c:pt idx="2">
                  <c:v>Kodu koristamine  kui hobi</c:v>
                </c:pt>
                <c:pt idx="3">
                  <c:v>Koduloomad</c:v>
                </c:pt>
                <c:pt idx="4">
                  <c:v>Ei ole kodulooma</c:v>
                </c:pt>
                <c:pt idx="5">
                  <c:v>On, jalutamas ei käida</c:v>
                </c:pt>
                <c:pt idx="6">
                  <c:v>On, käiakse jalutamas</c:v>
                </c:pt>
                <c:pt idx="7">
                  <c:v>Vaba aja kasutus istumise alusel</c:v>
                </c:pt>
                <c:pt idx="8">
                  <c:v>Keskmisest vähem istujad</c:v>
                </c:pt>
                <c:pt idx="9">
                  <c:v>Keskmisest enam istujad</c:v>
                </c:pt>
                <c:pt idx="10">
                  <c:v>Sportlik hobi aja jooksul</c:v>
                </c:pt>
                <c:pt idx="11">
                  <c:v>Praegu on sportlik hobi</c:v>
                </c:pt>
                <c:pt idx="12">
                  <c:v>Sportlik hobi oli, praegu ei ole</c:v>
                </c:pt>
                <c:pt idx="13">
                  <c:v>Sportlikku hobi pole kunagi olnud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0.313</c:v>
                </c:pt>
                <c:pt idx="2">
                  <c:v>0.68700000000000006</c:v>
                </c:pt>
                <c:pt idx="4">
                  <c:v>0.51900000000000002</c:v>
                </c:pt>
                <c:pt idx="5">
                  <c:v>0.29699999999999999</c:v>
                </c:pt>
                <c:pt idx="6">
                  <c:v>0.184</c:v>
                </c:pt>
                <c:pt idx="8">
                  <c:v>0.626</c:v>
                </c:pt>
                <c:pt idx="9">
                  <c:v>0.374</c:v>
                </c:pt>
                <c:pt idx="11">
                  <c:v>0.20599999999999999</c:v>
                </c:pt>
                <c:pt idx="12">
                  <c:v>0.42699999999999999</c:v>
                </c:pt>
                <c:pt idx="13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Kodu koristamise hoiakute tüübid</c:v>
                </c:pt>
                <c:pt idx="1">
                  <c:v>Kodu koristamine kui kohustus</c:v>
                </c:pt>
                <c:pt idx="2">
                  <c:v>Kodu koristamine  kui hobi</c:v>
                </c:pt>
                <c:pt idx="3">
                  <c:v>Koduloomad</c:v>
                </c:pt>
                <c:pt idx="4">
                  <c:v>Ei ole kodulooma</c:v>
                </c:pt>
                <c:pt idx="5">
                  <c:v>On, jalutamas ei käida</c:v>
                </c:pt>
                <c:pt idx="6">
                  <c:v>On, käiakse jalutamas</c:v>
                </c:pt>
                <c:pt idx="7">
                  <c:v>Vaba aja kasutus istumise alusel</c:v>
                </c:pt>
                <c:pt idx="8">
                  <c:v>Keskmisest vähem istujad</c:v>
                </c:pt>
                <c:pt idx="9">
                  <c:v>Keskmisest enam istujad</c:v>
                </c:pt>
                <c:pt idx="10">
                  <c:v>Sportlik hobi aja jooksul</c:v>
                </c:pt>
                <c:pt idx="11">
                  <c:v>Praegu on sportlik hobi</c:v>
                </c:pt>
                <c:pt idx="12">
                  <c:v>Sportlik hobi oli, praegu ei ole</c:v>
                </c:pt>
                <c:pt idx="13">
                  <c:v>Sportlikku hobi pole kunagi olnud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0.27700000000000002</c:v>
                </c:pt>
                <c:pt idx="2">
                  <c:v>0.72299999999999998</c:v>
                </c:pt>
                <c:pt idx="4">
                  <c:v>0.45</c:v>
                </c:pt>
                <c:pt idx="5">
                  <c:v>0.27500000000000002</c:v>
                </c:pt>
                <c:pt idx="6">
                  <c:v>0.27500000000000002</c:v>
                </c:pt>
                <c:pt idx="8">
                  <c:v>0.69599999999999995</c:v>
                </c:pt>
                <c:pt idx="9">
                  <c:v>0.30399999999999999</c:v>
                </c:pt>
                <c:pt idx="11">
                  <c:v>0.17399999999999999</c:v>
                </c:pt>
                <c:pt idx="12">
                  <c:v>0.38900000000000001</c:v>
                </c:pt>
                <c:pt idx="13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Kodu koristamise hoiakute tüübid</c:v>
                </c:pt>
                <c:pt idx="1">
                  <c:v>Kodu koristamine kui kohustus</c:v>
                </c:pt>
                <c:pt idx="2">
                  <c:v>Kodu koristamine  kui hobi</c:v>
                </c:pt>
                <c:pt idx="3">
                  <c:v>Koduloomad</c:v>
                </c:pt>
                <c:pt idx="4">
                  <c:v>Ei ole kodulooma</c:v>
                </c:pt>
                <c:pt idx="5">
                  <c:v>On, jalutamas ei käida</c:v>
                </c:pt>
                <c:pt idx="6">
                  <c:v>On, käiakse jalutamas</c:v>
                </c:pt>
                <c:pt idx="7">
                  <c:v>Vaba aja kasutus istumise alusel</c:v>
                </c:pt>
                <c:pt idx="8">
                  <c:v>Keskmisest vähem istujad</c:v>
                </c:pt>
                <c:pt idx="9">
                  <c:v>Keskmisest enam istujad</c:v>
                </c:pt>
                <c:pt idx="10">
                  <c:v>Sportlik hobi aja jooksul</c:v>
                </c:pt>
                <c:pt idx="11">
                  <c:v>Praegu on sportlik hobi</c:v>
                </c:pt>
                <c:pt idx="12">
                  <c:v>Sportlik hobi oli, praegu ei ole</c:v>
                </c:pt>
                <c:pt idx="13">
                  <c:v>Sportlikku hobi pole kunagi olnud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1">
                  <c:v>0.30199999999999999</c:v>
                </c:pt>
                <c:pt idx="2">
                  <c:v>0.69799999999999995</c:v>
                </c:pt>
                <c:pt idx="4">
                  <c:v>0.48699999999999999</c:v>
                </c:pt>
                <c:pt idx="5">
                  <c:v>0.3</c:v>
                </c:pt>
                <c:pt idx="6">
                  <c:v>0.21299999999999999</c:v>
                </c:pt>
                <c:pt idx="8">
                  <c:v>0.65400000000000003</c:v>
                </c:pt>
                <c:pt idx="9">
                  <c:v>0.34599999999999997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2" formatCode="0.00%">
                  <c:v>0.89700000000000002</c:v>
                </c:pt>
                <c:pt idx="3" formatCode="0.00%">
                  <c:v>0.10299999999999999</c:v>
                </c:pt>
                <c:pt idx="5" formatCode="0.00%">
                  <c:v>0.67900000000000005</c:v>
                </c:pt>
                <c:pt idx="6" formatCode="0.00%">
                  <c:v>0.32100000000000001</c:v>
                </c:pt>
                <c:pt idx="8" formatCode="0.00%">
                  <c:v>0.53300000000000003</c:v>
                </c:pt>
                <c:pt idx="9" formatCode="0.00%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0%">
                  <c:v>0.77600000000000002</c:v>
                </c:pt>
                <c:pt idx="3" formatCode="0.00%">
                  <c:v>0.224</c:v>
                </c:pt>
                <c:pt idx="5" formatCode="0.00%">
                  <c:v>0.86</c:v>
                </c:pt>
                <c:pt idx="6" formatCode="0.00%">
                  <c:v>0.14000000000000001</c:v>
                </c:pt>
                <c:pt idx="8" formatCode="0.00%">
                  <c:v>0.49</c:v>
                </c:pt>
                <c:pt idx="9" formatCode="0.00%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AASTA RINGI ERINEVA KOORMUSEGA VASTAJAD (22,9%)</c:v>
                </c:pt>
                <c:pt idx="1">
                  <c:v>Seismine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Istumine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Rahulolu töö/õpingutega seotud füüsilise koormusega</c:v>
                </c:pt>
                <c:pt idx="8">
                  <c:v>Vähe rahul olevad</c:v>
                </c:pt>
                <c:pt idx="9">
                  <c:v>Rahulolevad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2" formatCode="0.00%">
                  <c:v>0.88</c:v>
                </c:pt>
                <c:pt idx="3" formatCode="0.00%">
                  <c:v>0.12</c:v>
                </c:pt>
                <c:pt idx="5" formatCode="0.00%">
                  <c:v>0.71699999999999997</c:v>
                </c:pt>
                <c:pt idx="6" formatCode="0.00%">
                  <c:v>0.28299999999999997</c:v>
                </c:pt>
                <c:pt idx="8" formatCode="0.00%">
                  <c:v>0.45700000000000002</c:v>
                </c:pt>
                <c:pt idx="9" formatCode="0.00%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2" formatCode="0.00%">
                  <c:v>0.99099999999999999</c:v>
                </c:pt>
                <c:pt idx="3" formatCode="0.00%">
                  <c:v>8.9999999999999993E-3</c:v>
                </c:pt>
                <c:pt idx="5" formatCode="0.00%">
                  <c:v>0.91600000000000004</c:v>
                </c:pt>
                <c:pt idx="6" formatCode="0.00%">
                  <c:v>8.4000000000000005E-2</c:v>
                </c:pt>
                <c:pt idx="8" formatCode="0.00%">
                  <c:v>0.879</c:v>
                </c:pt>
                <c:pt idx="9" formatCode="0.00%">
                  <c:v>0.121</c:v>
                </c:pt>
                <c:pt idx="11" formatCode="0.00%">
                  <c:v>0.88800000000000001</c:v>
                </c:pt>
                <c:pt idx="12" formatCode="0.00%">
                  <c:v>0.112</c:v>
                </c:pt>
                <c:pt idx="14" formatCode="0.00%">
                  <c:v>0.63600000000000001</c:v>
                </c:pt>
                <c:pt idx="15" formatCode="0.00%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2" formatCode="0.00%">
                  <c:v>0.65300000000000002</c:v>
                </c:pt>
                <c:pt idx="3" formatCode="0.00%">
                  <c:v>0.34699999999999998</c:v>
                </c:pt>
                <c:pt idx="5" formatCode="0.00%">
                  <c:v>0.59199999999999997</c:v>
                </c:pt>
                <c:pt idx="6" formatCode="0.00%">
                  <c:v>0.40799999999999997</c:v>
                </c:pt>
                <c:pt idx="8" formatCode="0.00%">
                  <c:v>0.82</c:v>
                </c:pt>
                <c:pt idx="9" formatCode="0.00%">
                  <c:v>0.18</c:v>
                </c:pt>
                <c:pt idx="11" formatCode="0.00%">
                  <c:v>0.82</c:v>
                </c:pt>
                <c:pt idx="12" formatCode="0.00%">
                  <c:v>0.18</c:v>
                </c:pt>
                <c:pt idx="14" formatCode="0.00%">
                  <c:v>0.8</c:v>
                </c:pt>
                <c:pt idx="15" formatCode="0.0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AASTA RINGI ERINEVA KOORMUSEGA VASTAJAD (22,9%)</c:v>
                </c:pt>
                <c:pt idx="1">
                  <c:v>Suure füüsilise koormusega tööd</c:v>
                </c:pt>
                <c:pt idx="2">
                  <c:v>Alla poole tööpäevast</c:v>
                </c:pt>
                <c:pt idx="3">
                  <c:v>Üle poole tööpäevast</c:v>
                </c:pt>
                <c:pt idx="4">
                  <c:v>Mõõduka füüsilise koormusega tööd</c:v>
                </c:pt>
                <c:pt idx="5">
                  <c:v>Alla poole tööpäevast</c:v>
                </c:pt>
                <c:pt idx="6">
                  <c:v>Üle poole tööpäevast</c:v>
                </c:pt>
                <c:pt idx="7">
                  <c:v>Kõndimine</c:v>
                </c:pt>
                <c:pt idx="8">
                  <c:v>alla poole tööpäevast</c:v>
                </c:pt>
                <c:pt idx="9">
                  <c:v>üle poole tööpäevast</c:v>
                </c:pt>
                <c:pt idx="10">
                  <c:v>Seismine</c:v>
                </c:pt>
                <c:pt idx="11">
                  <c:v>Alla poole tööpäevast</c:v>
                </c:pt>
                <c:pt idx="12">
                  <c:v>Üle poole tööpäevast</c:v>
                </c:pt>
                <c:pt idx="13">
                  <c:v>Istumine</c:v>
                </c:pt>
                <c:pt idx="14">
                  <c:v>Alla poole tööpäevast</c:v>
                </c:pt>
                <c:pt idx="15">
                  <c:v>Üle poole tööpäevast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2" formatCode="0.00%">
                  <c:v>0.96699999999999997</c:v>
                </c:pt>
                <c:pt idx="3" formatCode="0.00%">
                  <c:v>3.3000000000000002E-2</c:v>
                </c:pt>
                <c:pt idx="5" formatCode="0.00%">
                  <c:v>0.84799999999999998</c:v>
                </c:pt>
                <c:pt idx="6" formatCode="0.00%">
                  <c:v>0.152</c:v>
                </c:pt>
                <c:pt idx="8" formatCode="0.00%">
                  <c:v>0.85899999999999999</c:v>
                </c:pt>
                <c:pt idx="9" formatCode="0.00%">
                  <c:v>0.14099999999999999</c:v>
                </c:pt>
                <c:pt idx="11" formatCode="0.00%">
                  <c:v>0.89100000000000001</c:v>
                </c:pt>
                <c:pt idx="12" formatCode="0.00%">
                  <c:v>0.109</c:v>
                </c:pt>
                <c:pt idx="14" formatCode="0.00%">
                  <c:v>0.66300000000000003</c:v>
                </c:pt>
                <c:pt idx="15" formatCode="0.00%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Transpordi kasutajate tüübid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66A-4431-8C94-C9199140AA81}"/>
              </c:ext>
            </c:extLst>
          </c:dPt>
          <c:dPt>
            <c:idx val="1"/>
            <c:bubble3D val="0"/>
            <c:explosion val="15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6A-4431-8C94-C9199140AA81}"/>
              </c:ext>
            </c:extLst>
          </c:dPt>
          <c:dPt>
            <c:idx val="2"/>
            <c:bubble3D val="0"/>
            <c:explosion val="12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50000"/>
                  </a:schemeClr>
                </a:solidFill>
              </a:ln>
              <a:effectLst/>
              <a:sp3d contourW="25400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6A-4431-8C94-C9199140AA8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66A-4431-8C94-C9199140AA81}"/>
              </c:ext>
            </c:extLst>
          </c:dPt>
          <c:dLbls>
            <c:dLbl>
              <c:idx val="0"/>
              <c:layout>
                <c:manualLayout>
                  <c:x val="0.31658343434908126"/>
                  <c:y val="-1.4558291252592468E-7"/>
                </c:manualLayout>
              </c:layout>
              <c:spPr>
                <a:xfrm>
                  <a:off x="5607966" y="2801262"/>
                  <a:ext cx="1571352" cy="633206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6808"/>
                        <a:gd name="adj2" fmla="val -18461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32276983895532"/>
                      <c:h val="0.18436816229644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A-4431-8C94-C9199140AA81}"/>
                </c:ext>
              </c:extLst>
            </c:dLbl>
            <c:dLbl>
              <c:idx val="1"/>
              <c:layout>
                <c:manualLayout>
                  <c:x val="-3.2113610991813098E-2"/>
                  <c:y val="1.2434766604513163E-3"/>
                </c:manualLayout>
              </c:layout>
              <c:spPr>
                <a:xfrm>
                  <a:off x="2230541" y="4587"/>
                  <a:ext cx="1941260" cy="8970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053"/>
                        <a:gd name="adj2" fmla="val 3703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773798380478898"/>
                      <c:h val="0.243149377676723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A-4431-8C94-C9199140AA81}"/>
                </c:ext>
              </c:extLst>
            </c:dLbl>
            <c:dLbl>
              <c:idx val="2"/>
              <c:layout>
                <c:manualLayout>
                  <c:x val="1.5718154798014087E-2"/>
                  <c:y val="-9.646323783967769E-4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9126"/>
                        <a:gd name="adj2" fmla="val 3350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553516137197957"/>
                      <c:h val="0.257248500423209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66A-4431-8C94-C9199140AA8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Enamasti autoga</c:v>
                </c:pt>
                <c:pt idx="1">
                  <c:v>Enamasti ühistranspordiga</c:v>
                </c:pt>
                <c:pt idx="2">
                  <c:v>Enamasti lihasjõul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73.2</c:v>
                </c:pt>
                <c:pt idx="1">
                  <c:v>16.600000000000001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A-4431-8C94-C9199140A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Ühistransport (sh rong, buss)</c:v>
                </c:pt>
                <c:pt idx="3">
                  <c:v>Auto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0.55400000000000005</c:v>
                </c:pt>
                <c:pt idx="1">
                  <c:v>0.112</c:v>
                </c:pt>
                <c:pt idx="2">
                  <c:v>0.21</c:v>
                </c:pt>
                <c:pt idx="3">
                  <c:v>0.93899999999999995</c:v>
                </c:pt>
                <c:pt idx="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Ühistransport (sh rong, buss)</c:v>
                </c:pt>
                <c:pt idx="3">
                  <c:v>Auto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0.745</c:v>
                </c:pt>
                <c:pt idx="1">
                  <c:v>0.14699999999999999</c:v>
                </c:pt>
                <c:pt idx="2">
                  <c:v>0.96599999999999997</c:v>
                </c:pt>
                <c:pt idx="3">
                  <c:v>2.3E-2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Ühistransport (sh rong, buss)</c:v>
                </c:pt>
                <c:pt idx="3">
                  <c:v>Auto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0.876</c:v>
                </c:pt>
                <c:pt idx="1">
                  <c:v>0.2</c:v>
                </c:pt>
                <c:pt idx="2">
                  <c:v>9.0999999999999998E-2</c:v>
                </c:pt>
                <c:pt idx="3">
                  <c:v>6.5000000000000002E-2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0.26600000000000001</c:v>
                </c:pt>
                <c:pt idx="1">
                  <c:v>7.3999999999999996E-2</c:v>
                </c:pt>
                <c:pt idx="2">
                  <c:v>0.85599999999999998</c:v>
                </c:pt>
                <c:pt idx="3">
                  <c:v>0.16500000000000001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0.47699999999999998</c:v>
                </c:pt>
                <c:pt idx="1">
                  <c:v>5.8999999999999997E-2</c:v>
                </c:pt>
                <c:pt idx="2">
                  <c:v>1.4999999999999999E-2</c:v>
                </c:pt>
                <c:pt idx="3">
                  <c:v>0.84899999999999998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0.94799999999999995</c:v>
                </c:pt>
                <c:pt idx="1">
                  <c:v>0.254</c:v>
                </c:pt>
                <c:pt idx="2">
                  <c:v>2.5999999999999999E-2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0.54200000000000004</c:v>
                </c:pt>
                <c:pt idx="1">
                  <c:v>4.7E-2</c:v>
                </c:pt>
                <c:pt idx="2">
                  <c:v>0.86899999999999999</c:v>
                </c:pt>
                <c:pt idx="3">
                  <c:v>6.7000000000000004E-2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0.878</c:v>
                </c:pt>
                <c:pt idx="1">
                  <c:v>7.1999999999999995E-2</c:v>
                </c:pt>
                <c:pt idx="2">
                  <c:v>8.0000000000000002E-3</c:v>
                </c:pt>
                <c:pt idx="3">
                  <c:v>0.42299999999999999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Lihaste jõul liikuv tõuke- või jalgratas</c:v>
                </c:pt>
                <c:pt idx="2">
                  <c:v>Auto</c:v>
                </c:pt>
                <c:pt idx="3">
                  <c:v>Ühistransport (sh rong, buss)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0.91700000000000004</c:v>
                </c:pt>
                <c:pt idx="1">
                  <c:v>0.13800000000000001</c:v>
                </c:pt>
                <c:pt idx="2">
                  <c:v>3.5999999999999997E-2</c:v>
                </c:pt>
                <c:pt idx="3">
                  <c:v>6.0000000000000001E-3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Auto</c:v>
                </c:pt>
                <c:pt idx="2">
                  <c:v>Ühistransport (sh rong, buss)</c:v>
                </c:pt>
                <c:pt idx="3">
                  <c:v>Lihaste jõul liikuv tõuke- või jalgratas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0.375</c:v>
                </c:pt>
                <c:pt idx="1">
                  <c:v>0.95099999999999996</c:v>
                </c:pt>
                <c:pt idx="2">
                  <c:v>0.16</c:v>
                </c:pt>
                <c:pt idx="3">
                  <c:v>4.9000000000000002E-2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Auto</c:v>
                </c:pt>
                <c:pt idx="2">
                  <c:v>Ühistransport (sh rong, buss)</c:v>
                </c:pt>
                <c:pt idx="3">
                  <c:v>Lihaste jõul liikuv tõuke- või jalgratas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0.60099999999999998</c:v>
                </c:pt>
                <c:pt idx="1">
                  <c:v>0.20399999999999999</c:v>
                </c:pt>
                <c:pt idx="2">
                  <c:v>0.87</c:v>
                </c:pt>
                <c:pt idx="3">
                  <c:v>7.3999999999999996E-2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Kõnnin jala oma sihtpunkti</c:v>
                </c:pt>
                <c:pt idx="1">
                  <c:v>Auto</c:v>
                </c:pt>
                <c:pt idx="2">
                  <c:v>Ühistransport (sh rong, buss)</c:v>
                </c:pt>
                <c:pt idx="3">
                  <c:v>Lihaste jõul liikuv tõuke- või jalgratas</c:v>
                </c:pt>
                <c:pt idx="4">
                  <c:v>Mootorratas, elektrimootoriga tõuke- või jalgratas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0.68100000000000005</c:v>
                </c:pt>
                <c:pt idx="1">
                  <c:v>0.27500000000000002</c:v>
                </c:pt>
                <c:pt idx="2">
                  <c:v>0.22700000000000001</c:v>
                </c:pt>
                <c:pt idx="3">
                  <c:v>0.16500000000000001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Töö/õppehoone kaugus kodust (mediaan=7 km)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Ajakulu tööle/kooli jõudmiseks (mediaan=20 min)</c:v>
                </c:pt>
                <c:pt idx="4">
                  <c:v>alla mediaansuuruse</c:v>
                </c:pt>
                <c:pt idx="5">
                  <c:v>üle mediaansuuruse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1">
                  <c:v>0.49399999999999999</c:v>
                </c:pt>
                <c:pt idx="2">
                  <c:v>0.50600000000000001</c:v>
                </c:pt>
                <c:pt idx="4">
                  <c:v>0.60899999999999999</c:v>
                </c:pt>
                <c:pt idx="5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Töö/õppehoone kaugus kodust (mediaan=7 km)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Ajakulu tööle/kooli jõudmiseks (mediaan=20 min)</c:v>
                </c:pt>
                <c:pt idx="4">
                  <c:v>alla mediaansuuruse</c:v>
                </c:pt>
                <c:pt idx="5">
                  <c:v>üle mediaansuuruse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1">
                  <c:v>0.59899999999999998</c:v>
                </c:pt>
                <c:pt idx="2">
                  <c:v>0.40100000000000002</c:v>
                </c:pt>
                <c:pt idx="4">
                  <c:v>0.40400000000000003</c:v>
                </c:pt>
                <c:pt idx="5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Töö/õppehoone kaugus kodust (mediaan=7 km)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Ajakulu tööle/kooli jõudmiseks (mediaan=20 min)</c:v>
                </c:pt>
                <c:pt idx="4">
                  <c:v>alla mediaansuuruse</c:v>
                </c:pt>
                <c:pt idx="5">
                  <c:v>üle mediaansuuruse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1">
                  <c:v>0.91800000000000004</c:v>
                </c:pt>
                <c:pt idx="2">
                  <c:v>8.2000000000000003E-2</c:v>
                </c:pt>
                <c:pt idx="4">
                  <c:v>0.71399999999999997</c:v>
                </c:pt>
                <c:pt idx="5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Teel tööle/kooli jälgin tavalistelt oma nutiseadmest sotsiaalmeediat</c:v>
                </c:pt>
                <c:pt idx="3">
                  <c:v>Jalgrattaga tööle/kooli minnes see väsitaks, ajaks higiseks ja oleks ebameeldiv</c:v>
                </c:pt>
                <c:pt idx="4">
                  <c:v>Jalgsi tööle/kooli minna on tüütu ja aega raiskav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0.56599999999999995</c:v>
                </c:pt>
                <c:pt idx="1">
                  <c:v>0.377</c:v>
                </c:pt>
                <c:pt idx="2">
                  <c:v>8.5000000000000006E-2</c:v>
                </c:pt>
                <c:pt idx="3">
                  <c:v>0.27800000000000002</c:v>
                </c:pt>
                <c:pt idx="4">
                  <c:v>0.34899999999999998</c:v>
                </c:pt>
                <c:pt idx="5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Teel tööle/kooli jälgin tavalistelt oma nutiseadmest sotsiaalmeediat</c:v>
                </c:pt>
                <c:pt idx="3">
                  <c:v>Jalgrattaga tööle/kooli minnes see väsitaks, ajaks higiseks ja oleks ebameeldiv</c:v>
                </c:pt>
                <c:pt idx="4">
                  <c:v>Jalgsi tööle/kooli minna on tüütu ja aega raiskav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0.78900000000000003</c:v>
                </c:pt>
                <c:pt idx="1">
                  <c:v>0.24</c:v>
                </c:pt>
                <c:pt idx="2">
                  <c:v>0.2</c:v>
                </c:pt>
                <c:pt idx="3">
                  <c:v>0.185</c:v>
                </c:pt>
                <c:pt idx="4">
                  <c:v>0.17</c:v>
                </c:pt>
                <c:pt idx="5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Teel tööle/kooli jälgin tavalistelt oma nutiseadmest sotsiaalmeediat</c:v>
                </c:pt>
                <c:pt idx="3">
                  <c:v>Jalgrattaga tööle/kooli minnes see väsitaks, ajaks higiseks ja oleks ebameeldiv</c:v>
                </c:pt>
                <c:pt idx="4">
                  <c:v>Jalgsi tööle/kooli minna on tüütu ja aega raiskav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0.95</c:v>
                </c:pt>
                <c:pt idx="1">
                  <c:v>0.113</c:v>
                </c:pt>
                <c:pt idx="2">
                  <c:v>7.9000000000000001E-2</c:v>
                </c:pt>
                <c:pt idx="3">
                  <c:v>6.8000000000000005E-2</c:v>
                </c:pt>
                <c:pt idx="4">
                  <c:v>6.5000000000000002E-2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Minu töökoha/kooli juures on turvaline jalgratast parkida</c:v>
                </c:pt>
                <c:pt idx="1">
                  <c:v>Saan tööl olles/koolis kasutada turvalist kappi, kus hoida oma asju ja vahetusriideid</c:v>
                </c:pt>
                <c:pt idx="2">
                  <c:v>Saan töö juures/koolis duši all käia ja riideid vahetada</c:v>
                </c:pt>
                <c:pt idx="3">
                  <c:v>Jalgsi või jalgrattaga tööl/koolis käies tuleb liiga palju üle teede minekul ja fooride taga oodata</c:v>
                </c:pt>
                <c:pt idx="4">
                  <c:v>Ma ei tea, kuidas jalgsi või jalgrattaga tööle/kooli minna</c:v>
                </c:pt>
                <c:pt idx="5">
                  <c:v>Pean lapsi kooli või lasteaeda viima ja see ei lase jala või jalgrattaga tööl/koolis käia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0.61499999999999999</c:v>
                </c:pt>
                <c:pt idx="1">
                  <c:v>0.69099999999999995</c:v>
                </c:pt>
                <c:pt idx="2">
                  <c:v>0.67900000000000005</c:v>
                </c:pt>
                <c:pt idx="3">
                  <c:v>0.17100000000000001</c:v>
                </c:pt>
                <c:pt idx="4">
                  <c:v>3.9E-2</c:v>
                </c:pt>
                <c:pt idx="5">
                  <c:v>0.17799999999999999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Minu töökoha/kooli juures on turvaline jalgratast parkida</c:v>
                </c:pt>
                <c:pt idx="1">
                  <c:v>Saan tööl olles/koolis kasutada turvalist kappi, kus hoida oma asju ja vahetusriideid</c:v>
                </c:pt>
                <c:pt idx="2">
                  <c:v>Saan töö juures/koolis duši all käia ja riideid vahetada</c:v>
                </c:pt>
                <c:pt idx="3">
                  <c:v>Jalgsi või jalgrattaga tööl/koolis käies tuleb liiga palju üle teede minekul ja fooride taga oodata</c:v>
                </c:pt>
                <c:pt idx="4">
                  <c:v>Ma ei tea, kuidas jalgsi või jalgrattaga tööle/kooli minna</c:v>
                </c:pt>
                <c:pt idx="5">
                  <c:v>Pean lapsi kooli või lasteaeda viima ja see ei lase jala või jalgrattaga tööl/koolis käia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0.47799999999999998</c:v>
                </c:pt>
                <c:pt idx="1">
                  <c:v>0.67</c:v>
                </c:pt>
                <c:pt idx="2">
                  <c:v>0.65800000000000003</c:v>
                </c:pt>
                <c:pt idx="3">
                  <c:v>0.17100000000000001</c:v>
                </c:pt>
                <c:pt idx="4">
                  <c:v>2.8000000000000001E-2</c:v>
                </c:pt>
                <c:pt idx="5">
                  <c:v>1.7999999999999999E-2</c:v>
                </c:pt>
                <c:pt idx="6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Minu töökoha/kooli juures on turvaline jalgratast parkida</c:v>
                </c:pt>
                <c:pt idx="1">
                  <c:v>Saan tööl olles/koolis kasutada turvalist kappi, kus hoida oma asju ja vahetusriideid</c:v>
                </c:pt>
                <c:pt idx="2">
                  <c:v>Saan töö juures/koolis duši all käia ja riideid vahetada</c:v>
                </c:pt>
                <c:pt idx="3">
                  <c:v>Jalgsi või jalgrattaga tööl/koolis käies tuleb liiga palju üle teede minekul ja fooride taga oodata</c:v>
                </c:pt>
                <c:pt idx="4">
                  <c:v>Ma ei tea, kuidas jalgsi või jalgrattaga tööle/kooli minna</c:v>
                </c:pt>
                <c:pt idx="5">
                  <c:v>Pean lapsi kooli või lasteaeda viima ja see ei lase jala või jalgrattaga tööl/koolis käia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0.85099999999999998</c:v>
                </c:pt>
                <c:pt idx="1">
                  <c:v>0.65700000000000003</c:v>
                </c:pt>
                <c:pt idx="2">
                  <c:v>0.56699999999999995</c:v>
                </c:pt>
                <c:pt idx="3">
                  <c:v>0.105</c:v>
                </c:pt>
                <c:pt idx="4">
                  <c:v>0</c:v>
                </c:pt>
                <c:pt idx="5">
                  <c:v>0</c:v>
                </c:pt>
                <c:pt idx="6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1">
                  <c:v>0.1</c:v>
                </c:pt>
                <c:pt idx="2">
                  <c:v>0.64300000000000002</c:v>
                </c:pt>
                <c:pt idx="3">
                  <c:v>0.16</c:v>
                </c:pt>
                <c:pt idx="4">
                  <c:v>8.3000000000000004E-2</c:v>
                </c:pt>
                <c:pt idx="5">
                  <c:v>1.4E-2</c:v>
                </c:pt>
                <c:pt idx="7">
                  <c:v>0.161</c:v>
                </c:pt>
                <c:pt idx="8">
                  <c:v>0.66500000000000004</c:v>
                </c:pt>
                <c:pt idx="9">
                  <c:v>0.127</c:v>
                </c:pt>
                <c:pt idx="10">
                  <c:v>2.9000000000000001E-2</c:v>
                </c:pt>
                <c:pt idx="11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1">
                  <c:v>0.17399999999999999</c:v>
                </c:pt>
                <c:pt idx="2">
                  <c:v>0.60399999999999998</c:v>
                </c:pt>
                <c:pt idx="3">
                  <c:v>0.154</c:v>
                </c:pt>
                <c:pt idx="4">
                  <c:v>0.06</c:v>
                </c:pt>
                <c:pt idx="5">
                  <c:v>7.0000000000000001E-3</c:v>
                </c:pt>
                <c:pt idx="7">
                  <c:v>0.25700000000000001</c:v>
                </c:pt>
                <c:pt idx="8">
                  <c:v>0.628</c:v>
                </c:pt>
                <c:pt idx="9">
                  <c:v>8.1000000000000003E-2</c:v>
                </c:pt>
                <c:pt idx="10">
                  <c:v>2.7E-2</c:v>
                </c:pt>
                <c:pt idx="11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Kui rahul Te olete oma tervisega üldiselt?</c:v>
                </c:pt>
                <c:pt idx="1">
                  <c:v>Täiesti rahul</c:v>
                </c:pt>
                <c:pt idx="2">
                  <c:v>Üldiselt rahul</c:v>
                </c:pt>
                <c:pt idx="3">
                  <c:v>Üldiselt mitte</c:v>
                </c:pt>
                <c:pt idx="4">
                  <c:v>Pole üldse rahul</c:v>
                </c:pt>
                <c:pt idx="5">
                  <c:v>Ei oska öelda</c:v>
                </c:pt>
                <c:pt idx="6">
                  <c:v>Kui rahul Te olete oma eluga üldiselt?</c:v>
                </c:pt>
                <c:pt idx="7">
                  <c:v>Väga rahul</c:v>
                </c:pt>
                <c:pt idx="8">
                  <c:v>Pigem rahul</c:v>
                </c:pt>
                <c:pt idx="9">
                  <c:v>Pigem ei ole rahul</c:v>
                </c:pt>
                <c:pt idx="10">
                  <c:v>Ei ole üldse rahul</c:v>
                </c:pt>
                <c:pt idx="11">
                  <c:v>Ei oska öelda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1">
                  <c:v>0.19500000000000001</c:v>
                </c:pt>
                <c:pt idx="2">
                  <c:v>0.68899999999999995</c:v>
                </c:pt>
                <c:pt idx="3">
                  <c:v>9.0999999999999998E-2</c:v>
                </c:pt>
                <c:pt idx="4">
                  <c:v>2.1000000000000001E-2</c:v>
                </c:pt>
                <c:pt idx="5">
                  <c:v>4.0000000000000001E-3</c:v>
                </c:pt>
                <c:pt idx="7">
                  <c:v>0.24</c:v>
                </c:pt>
                <c:pt idx="8">
                  <c:v>0.64700000000000002</c:v>
                </c:pt>
                <c:pt idx="9">
                  <c:v>8.6999999999999994E-2</c:v>
                </c:pt>
                <c:pt idx="10">
                  <c:v>2.1000000000000001E-2</c:v>
                </c:pt>
                <c:pt idx="1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Autoga liikumine on stressirohke</c:v>
                </c:pt>
                <c:pt idx="2">
                  <c:v>Ma ei hakka ühistransporti kasutama</c:v>
                </c:pt>
                <c:pt idx="3">
                  <c:v>Autode liiklus on jalgrattaga tööl/koolis käimiseks liiga tihe ja ohtlik</c:v>
                </c:pt>
                <c:pt idx="4">
                  <c:v>Ühistransport on ebahügieeniline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0.57299999999999995</c:v>
                </c:pt>
                <c:pt idx="1">
                  <c:v>0.108</c:v>
                </c:pt>
                <c:pt idx="2">
                  <c:v>0.30399999999999999</c:v>
                </c:pt>
                <c:pt idx="3">
                  <c:v>0.254</c:v>
                </c:pt>
                <c:pt idx="4">
                  <c:v>0.21</c:v>
                </c:pt>
                <c:pt idx="5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Autoga liikumine on stressirohke</c:v>
                </c:pt>
                <c:pt idx="2">
                  <c:v>Ma ei hakka ühistransporti kasutama</c:v>
                </c:pt>
                <c:pt idx="3">
                  <c:v>Autode liiklus on jalgrattaga tööl/koolis käimiseks liiga tihe ja ohtlik</c:v>
                </c:pt>
                <c:pt idx="4">
                  <c:v>Ühistransport on ebahügieeniline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0.69399999999999995</c:v>
                </c:pt>
                <c:pt idx="1">
                  <c:v>0.20799999999999999</c:v>
                </c:pt>
                <c:pt idx="2">
                  <c:v>5.0000000000000001E-3</c:v>
                </c:pt>
                <c:pt idx="3">
                  <c:v>0.33500000000000002</c:v>
                </c:pt>
                <c:pt idx="4">
                  <c:v>0.18099999999999999</c:v>
                </c:pt>
                <c:pt idx="5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Autoga liikumine on stressirohke</c:v>
                </c:pt>
                <c:pt idx="2">
                  <c:v>Ma ei hakka ühistransporti kasutama</c:v>
                </c:pt>
                <c:pt idx="3">
                  <c:v>Autode liiklus on jalgrattaga tööl/koolis käimiseks liiga tihe ja ohtlik</c:v>
                </c:pt>
                <c:pt idx="4">
                  <c:v>Ühistransport on ebahügieeniline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0.73299999999999998</c:v>
                </c:pt>
                <c:pt idx="1">
                  <c:v>0.26400000000000001</c:v>
                </c:pt>
                <c:pt idx="2">
                  <c:v>0.23</c:v>
                </c:pt>
                <c:pt idx="3">
                  <c:v>0.19800000000000001</c:v>
                </c:pt>
                <c:pt idx="4">
                  <c:v>0.13900000000000001</c:v>
                </c:pt>
                <c:pt idx="5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1">
                  <c:v>0.68</c:v>
                </c:pt>
                <c:pt idx="2">
                  <c:v>0.27300000000000002</c:v>
                </c:pt>
                <c:pt idx="3">
                  <c:v>2.8000000000000001E-2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0.67200000000000004</c:v>
                </c:pt>
                <c:pt idx="2">
                  <c:v>0.28499999999999998</c:v>
                </c:pt>
                <c:pt idx="3">
                  <c:v>3.5999999999999997E-2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1">
                  <c:v>0.63900000000000001</c:v>
                </c:pt>
                <c:pt idx="2">
                  <c:v>0.28999999999999998</c:v>
                </c:pt>
                <c:pt idx="3">
                  <c:v>6.0000000000000001E-3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0.85499999999999998</c:v>
                </c:pt>
                <c:pt idx="2">
                  <c:v>0.14499999999999999</c:v>
                </c:pt>
                <c:pt idx="3">
                  <c:v>0.67900000000000005</c:v>
                </c:pt>
                <c:pt idx="4">
                  <c:v>0.32100000000000001</c:v>
                </c:pt>
                <c:pt idx="5">
                  <c:v>0.96099999999999997</c:v>
                </c:pt>
                <c:pt idx="6">
                  <c:v>3.9E-2</c:v>
                </c:pt>
                <c:pt idx="7">
                  <c:v>0.92700000000000005</c:v>
                </c:pt>
                <c:pt idx="8">
                  <c:v>7.2999999999999995E-2</c:v>
                </c:pt>
                <c:pt idx="9">
                  <c:v>0.74</c:v>
                </c:pt>
                <c:pt idx="1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0.55600000000000005</c:v>
                </c:pt>
                <c:pt idx="2">
                  <c:v>0.44400000000000001</c:v>
                </c:pt>
                <c:pt idx="3">
                  <c:v>0.94299999999999995</c:v>
                </c:pt>
                <c:pt idx="4">
                  <c:v>5.7000000000000002E-2</c:v>
                </c:pt>
                <c:pt idx="5">
                  <c:v>0.98599999999999999</c:v>
                </c:pt>
                <c:pt idx="6">
                  <c:v>1.4E-2</c:v>
                </c:pt>
                <c:pt idx="7">
                  <c:v>0.97699999999999998</c:v>
                </c:pt>
                <c:pt idx="8">
                  <c:v>2.3E-2</c:v>
                </c:pt>
                <c:pt idx="9">
                  <c:v>0.70899999999999996</c:v>
                </c:pt>
                <c:pt idx="10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0.94499999999999995</c:v>
                </c:pt>
                <c:pt idx="2">
                  <c:v>5.5E-2</c:v>
                </c:pt>
                <c:pt idx="3">
                  <c:v>0.96199999999999997</c:v>
                </c:pt>
                <c:pt idx="4">
                  <c:v>3.7999999999999999E-2</c:v>
                </c:pt>
                <c:pt idx="5">
                  <c:v>0.99099999999999999</c:v>
                </c:pt>
                <c:pt idx="6">
                  <c:v>8.9999999999999993E-3</c:v>
                </c:pt>
                <c:pt idx="7">
                  <c:v>0.97799999999999998</c:v>
                </c:pt>
                <c:pt idx="8">
                  <c:v>2.1999999999999999E-2</c:v>
                </c:pt>
                <c:pt idx="9">
                  <c:v>0.59799999999999998</c:v>
                </c:pt>
                <c:pt idx="10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2" formatCode="0.00%">
                  <c:v>0.20399999999999999</c:v>
                </c:pt>
                <c:pt idx="3" formatCode="0.00%">
                  <c:v>0.79600000000000004</c:v>
                </c:pt>
                <c:pt idx="5" formatCode="0.00%">
                  <c:v>0.66200000000000003</c:v>
                </c:pt>
                <c:pt idx="6" formatCode="0.00%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 formatCode="0.00%">
                  <c:v>0.27200000000000002</c:v>
                </c:pt>
                <c:pt idx="3" formatCode="0.00%">
                  <c:v>0.72799999999999998</c:v>
                </c:pt>
                <c:pt idx="5" formatCode="0.00%">
                  <c:v>0.48099999999999998</c:v>
                </c:pt>
                <c:pt idx="6" formatCode="0.00%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2" formatCode="0.00%">
                  <c:v>0.69599999999999995</c:v>
                </c:pt>
                <c:pt idx="3" formatCode="0.00%">
                  <c:v>0.30399999999999999</c:v>
                </c:pt>
                <c:pt idx="5" formatCode="0.00%">
                  <c:v>0.109</c:v>
                </c:pt>
                <c:pt idx="6" formatCode="0.00%">
                  <c:v>0.89100000000000001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0.88700000000000001</c:v>
                </c:pt>
                <c:pt idx="2">
                  <c:v>0.113</c:v>
                </c:pt>
                <c:pt idx="3">
                  <c:v>0.76600000000000001</c:v>
                </c:pt>
                <c:pt idx="4">
                  <c:v>0.23400000000000001</c:v>
                </c:pt>
                <c:pt idx="5">
                  <c:v>0.92500000000000004</c:v>
                </c:pt>
                <c:pt idx="6">
                  <c:v>7.4999999999999997E-2</c:v>
                </c:pt>
                <c:pt idx="7">
                  <c:v>0.78900000000000003</c:v>
                </c:pt>
                <c:pt idx="8">
                  <c:v>0.21099999999999999</c:v>
                </c:pt>
                <c:pt idx="9">
                  <c:v>0.45300000000000001</c:v>
                </c:pt>
                <c:pt idx="1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0.67200000000000004</c:v>
                </c:pt>
                <c:pt idx="2">
                  <c:v>0.32800000000000001</c:v>
                </c:pt>
                <c:pt idx="3">
                  <c:v>0.96</c:v>
                </c:pt>
                <c:pt idx="4">
                  <c:v>0.04</c:v>
                </c:pt>
                <c:pt idx="5">
                  <c:v>0.95699999999999996</c:v>
                </c:pt>
                <c:pt idx="6">
                  <c:v>4.2999999999999997E-2</c:v>
                </c:pt>
                <c:pt idx="7">
                  <c:v>0.78900000000000003</c:v>
                </c:pt>
                <c:pt idx="8">
                  <c:v>0.21099999999999999</c:v>
                </c:pt>
                <c:pt idx="9">
                  <c:v>0.48799999999999999</c:v>
                </c:pt>
                <c:pt idx="10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0.94199999999999995</c:v>
                </c:pt>
                <c:pt idx="2">
                  <c:v>5.8000000000000003E-2</c:v>
                </c:pt>
                <c:pt idx="3">
                  <c:v>0.93500000000000005</c:v>
                </c:pt>
                <c:pt idx="4">
                  <c:v>6.5000000000000002E-2</c:v>
                </c:pt>
                <c:pt idx="5">
                  <c:v>0.97199999999999998</c:v>
                </c:pt>
                <c:pt idx="6">
                  <c:v>2.8000000000000001E-2</c:v>
                </c:pt>
                <c:pt idx="7">
                  <c:v>0.88100000000000001</c:v>
                </c:pt>
                <c:pt idx="8">
                  <c:v>0.11899999999999999</c:v>
                </c:pt>
                <c:pt idx="9">
                  <c:v>0.52300000000000002</c:v>
                </c:pt>
                <c:pt idx="10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0.85499999999999998</c:v>
                </c:pt>
                <c:pt idx="2">
                  <c:v>0.14499999999999999</c:v>
                </c:pt>
                <c:pt idx="3">
                  <c:v>0.71199999999999997</c:v>
                </c:pt>
                <c:pt idx="4">
                  <c:v>0.28799999999999998</c:v>
                </c:pt>
                <c:pt idx="5">
                  <c:v>0.96199999999999997</c:v>
                </c:pt>
                <c:pt idx="6">
                  <c:v>3.7999999999999999E-2</c:v>
                </c:pt>
                <c:pt idx="7">
                  <c:v>0.91500000000000004</c:v>
                </c:pt>
                <c:pt idx="8">
                  <c:v>8.5000000000000006E-2</c:v>
                </c:pt>
                <c:pt idx="9">
                  <c:v>0.63200000000000001</c:v>
                </c:pt>
                <c:pt idx="10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0.61199999999999999</c:v>
                </c:pt>
                <c:pt idx="2">
                  <c:v>0.38800000000000001</c:v>
                </c:pt>
                <c:pt idx="3">
                  <c:v>0.94699999999999995</c:v>
                </c:pt>
                <c:pt idx="4">
                  <c:v>5.2999999999999999E-2</c:v>
                </c:pt>
                <c:pt idx="5">
                  <c:v>0.96299999999999997</c:v>
                </c:pt>
                <c:pt idx="6">
                  <c:v>3.6999999999999998E-2</c:v>
                </c:pt>
                <c:pt idx="7">
                  <c:v>0.91400000000000003</c:v>
                </c:pt>
                <c:pt idx="8">
                  <c:v>8.5999999999999993E-2</c:v>
                </c:pt>
                <c:pt idx="9">
                  <c:v>0.63900000000000001</c:v>
                </c:pt>
                <c:pt idx="10">
                  <c:v>0.36099999999999999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0.89600000000000002</c:v>
                </c:pt>
                <c:pt idx="2">
                  <c:v>0.104</c:v>
                </c:pt>
                <c:pt idx="3">
                  <c:v>0.92900000000000005</c:v>
                </c:pt>
                <c:pt idx="4">
                  <c:v>7.0999999999999994E-2</c:v>
                </c:pt>
                <c:pt idx="5">
                  <c:v>1</c:v>
                </c:pt>
                <c:pt idx="6">
                  <c:v>0</c:v>
                </c:pt>
                <c:pt idx="7">
                  <c:v>0.93600000000000005</c:v>
                </c:pt>
                <c:pt idx="8">
                  <c:v>6.4000000000000001E-2</c:v>
                </c:pt>
                <c:pt idx="9">
                  <c:v>0.58099999999999996</c:v>
                </c:pt>
                <c:pt idx="10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0.93400000000000005</c:v>
                </c:pt>
                <c:pt idx="1">
                  <c:v>6.6000000000000003E-2</c:v>
                </c:pt>
                <c:pt idx="2">
                  <c:v>0.42199999999999999</c:v>
                </c:pt>
                <c:pt idx="3">
                  <c:v>0.57799999999999996</c:v>
                </c:pt>
                <c:pt idx="4">
                  <c:v>0.99</c:v>
                </c:pt>
                <c:pt idx="5">
                  <c:v>0.01</c:v>
                </c:pt>
                <c:pt idx="6">
                  <c:v>0.98</c:v>
                </c:pt>
                <c:pt idx="7">
                  <c:v>0.02</c:v>
                </c:pt>
                <c:pt idx="8">
                  <c:v>0.496</c:v>
                </c:pt>
                <c:pt idx="9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0.59399999999999997</c:v>
                </c:pt>
                <c:pt idx="1">
                  <c:v>0.40600000000000003</c:v>
                </c:pt>
                <c:pt idx="2">
                  <c:v>0.87</c:v>
                </c:pt>
                <c:pt idx="3">
                  <c:v>0.13</c:v>
                </c:pt>
                <c:pt idx="4">
                  <c:v>1</c:v>
                </c:pt>
                <c:pt idx="5">
                  <c:v>0</c:v>
                </c:pt>
                <c:pt idx="6">
                  <c:v>0.99</c:v>
                </c:pt>
                <c:pt idx="7">
                  <c:v>0.01</c:v>
                </c:pt>
                <c:pt idx="8">
                  <c:v>0.44400000000000001</c:v>
                </c:pt>
                <c:pt idx="9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0.91600000000000004</c:v>
                </c:pt>
                <c:pt idx="1">
                  <c:v>8.4000000000000005E-2</c:v>
                </c:pt>
                <c:pt idx="2">
                  <c:v>0.89600000000000002</c:v>
                </c:pt>
                <c:pt idx="3">
                  <c:v>0.104</c:v>
                </c:pt>
                <c:pt idx="4">
                  <c:v>1</c:v>
                </c:pt>
                <c:pt idx="5">
                  <c:v>0</c:v>
                </c:pt>
                <c:pt idx="6">
                  <c:v>0.95</c:v>
                </c:pt>
                <c:pt idx="7">
                  <c:v>0.05</c:v>
                </c:pt>
                <c:pt idx="8">
                  <c:v>0.39700000000000002</c:v>
                </c:pt>
                <c:pt idx="9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10 - Olen  väga rahul</c:v>
                </c:pt>
                <c:pt idx="9">
                  <c:v>KOOND</c:v>
                </c:pt>
                <c:pt idx="10">
                  <c:v>Vähe rahul olevad</c:v>
                </c:pt>
                <c:pt idx="11">
                  <c:v>Rahulolevad</c:v>
                </c:pt>
              </c:strCache>
            </c:strRef>
          </c:cat>
          <c:val>
            <c:numRef>
              <c:f>Sheet1!$B$3:$B$14</c:f>
              <c:numCache>
                <c:formatCode>0.00%</c:formatCode>
                <c:ptCount val="12"/>
                <c:pt idx="0">
                  <c:v>3.9E-2</c:v>
                </c:pt>
                <c:pt idx="1">
                  <c:v>6.2E-2</c:v>
                </c:pt>
                <c:pt idx="2">
                  <c:v>6.6000000000000003E-2</c:v>
                </c:pt>
                <c:pt idx="3">
                  <c:v>0.16</c:v>
                </c:pt>
                <c:pt idx="4">
                  <c:v>9.5000000000000001E-2</c:v>
                </c:pt>
                <c:pt idx="5">
                  <c:v>0.13</c:v>
                </c:pt>
                <c:pt idx="6">
                  <c:v>0.129</c:v>
                </c:pt>
                <c:pt idx="7">
                  <c:v>0.10100000000000001</c:v>
                </c:pt>
                <c:pt idx="8">
                  <c:v>0.188</c:v>
                </c:pt>
                <c:pt idx="10">
                  <c:v>0.58099999999999996</c:v>
                </c:pt>
                <c:pt idx="11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10 - Olen  väga rahul</c:v>
                </c:pt>
                <c:pt idx="9">
                  <c:v>KOOND</c:v>
                </c:pt>
                <c:pt idx="10">
                  <c:v>Vähe rahul olevad</c:v>
                </c:pt>
                <c:pt idx="11">
                  <c:v>Rahulolevad</c:v>
                </c:pt>
              </c:strCache>
            </c:strRef>
          </c:cat>
          <c:val>
            <c:numRef>
              <c:f>Sheet1!$C$3:$C$14</c:f>
              <c:numCache>
                <c:formatCode>0.00%</c:formatCode>
                <c:ptCount val="12"/>
                <c:pt idx="0">
                  <c:v>1.6E-2</c:v>
                </c:pt>
                <c:pt idx="1">
                  <c:v>4.7E-2</c:v>
                </c:pt>
                <c:pt idx="2">
                  <c:v>8.3000000000000004E-2</c:v>
                </c:pt>
                <c:pt idx="3">
                  <c:v>0.14599999999999999</c:v>
                </c:pt>
                <c:pt idx="4">
                  <c:v>6.7000000000000004E-2</c:v>
                </c:pt>
                <c:pt idx="5">
                  <c:v>0.158</c:v>
                </c:pt>
                <c:pt idx="6">
                  <c:v>0.154</c:v>
                </c:pt>
                <c:pt idx="7">
                  <c:v>0.115</c:v>
                </c:pt>
                <c:pt idx="8">
                  <c:v>0.19400000000000001</c:v>
                </c:pt>
                <c:pt idx="10">
                  <c:v>0.53600000000000003</c:v>
                </c:pt>
                <c:pt idx="1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10 - Olen  väga rahul</c:v>
                </c:pt>
                <c:pt idx="9">
                  <c:v>KOOND</c:v>
                </c:pt>
                <c:pt idx="10">
                  <c:v>Vähe rahul olevad</c:v>
                </c:pt>
                <c:pt idx="11">
                  <c:v>Rahulolevad</c:v>
                </c:pt>
              </c:strCache>
            </c:strRef>
          </c:cat>
          <c:val>
            <c:numRef>
              <c:f>Sheet1!$D$3:$D$14</c:f>
              <c:numCache>
                <c:formatCode>0.00%</c:formatCode>
                <c:ptCount val="12"/>
                <c:pt idx="0">
                  <c:v>3.9E-2</c:v>
                </c:pt>
                <c:pt idx="1">
                  <c:v>6.5000000000000002E-2</c:v>
                </c:pt>
                <c:pt idx="2">
                  <c:v>5.1999999999999998E-2</c:v>
                </c:pt>
                <c:pt idx="3">
                  <c:v>0.13600000000000001</c:v>
                </c:pt>
                <c:pt idx="4">
                  <c:v>7.0999999999999994E-2</c:v>
                </c:pt>
                <c:pt idx="5">
                  <c:v>8.4000000000000005E-2</c:v>
                </c:pt>
                <c:pt idx="6">
                  <c:v>0.182</c:v>
                </c:pt>
                <c:pt idx="7">
                  <c:v>6.5000000000000002E-2</c:v>
                </c:pt>
                <c:pt idx="8">
                  <c:v>0.27300000000000002</c:v>
                </c:pt>
                <c:pt idx="10">
                  <c:v>0.48099999999999998</c:v>
                </c:pt>
                <c:pt idx="11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0.52300000000000002</c:v>
                </c:pt>
                <c:pt idx="2">
                  <c:v>0.47699999999999998</c:v>
                </c:pt>
                <c:pt idx="4">
                  <c:v>7.8E-2</c:v>
                </c:pt>
                <c:pt idx="5">
                  <c:v>0.216</c:v>
                </c:pt>
                <c:pt idx="6">
                  <c:v>0.316</c:v>
                </c:pt>
                <c:pt idx="7">
                  <c:v>0.27600000000000002</c:v>
                </c:pt>
                <c:pt idx="8">
                  <c:v>0.114</c:v>
                </c:pt>
                <c:pt idx="10">
                  <c:v>8.1000000000000003E-2</c:v>
                </c:pt>
                <c:pt idx="11">
                  <c:v>0.63200000000000001</c:v>
                </c:pt>
                <c:pt idx="12">
                  <c:v>0.28699999999999998</c:v>
                </c:pt>
                <c:pt idx="14">
                  <c:v>0.72099999999999997</c:v>
                </c:pt>
                <c:pt idx="15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0.35599999999999998</c:v>
                </c:pt>
                <c:pt idx="2">
                  <c:v>0.64400000000000002</c:v>
                </c:pt>
                <c:pt idx="4">
                  <c:v>0.17399999999999999</c:v>
                </c:pt>
                <c:pt idx="5">
                  <c:v>0.182</c:v>
                </c:pt>
                <c:pt idx="6">
                  <c:v>0.186</c:v>
                </c:pt>
                <c:pt idx="7">
                  <c:v>0.23300000000000001</c:v>
                </c:pt>
                <c:pt idx="8">
                  <c:v>0.22500000000000001</c:v>
                </c:pt>
                <c:pt idx="10">
                  <c:v>0.111</c:v>
                </c:pt>
                <c:pt idx="11">
                  <c:v>0.66800000000000004</c:v>
                </c:pt>
                <c:pt idx="12">
                  <c:v>0.221</c:v>
                </c:pt>
                <c:pt idx="14">
                  <c:v>0.52200000000000002</c:v>
                </c:pt>
                <c:pt idx="15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0.39400000000000002</c:v>
                </c:pt>
                <c:pt idx="2">
                  <c:v>0.60599999999999998</c:v>
                </c:pt>
                <c:pt idx="4">
                  <c:v>8.4000000000000005E-2</c:v>
                </c:pt>
                <c:pt idx="5">
                  <c:v>0.123</c:v>
                </c:pt>
                <c:pt idx="6">
                  <c:v>0.23899999999999999</c:v>
                </c:pt>
                <c:pt idx="7">
                  <c:v>0.28399999999999997</c:v>
                </c:pt>
                <c:pt idx="8">
                  <c:v>0.27100000000000002</c:v>
                </c:pt>
                <c:pt idx="10">
                  <c:v>0.17399999999999999</c:v>
                </c:pt>
                <c:pt idx="11">
                  <c:v>0.626</c:v>
                </c:pt>
                <c:pt idx="12">
                  <c:v>0.2</c:v>
                </c:pt>
                <c:pt idx="14">
                  <c:v>0.59099999999999997</c:v>
                </c:pt>
                <c:pt idx="15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0.153</c:v>
                </c:pt>
                <c:pt idx="2">
                  <c:v>2.5000000000000001E-2</c:v>
                </c:pt>
                <c:pt idx="3">
                  <c:v>0.34699999999999998</c:v>
                </c:pt>
                <c:pt idx="4">
                  <c:v>0.29199999999999998</c:v>
                </c:pt>
                <c:pt idx="5">
                  <c:v>0.109</c:v>
                </c:pt>
                <c:pt idx="6">
                  <c:v>7.3999999999999996E-2</c:v>
                </c:pt>
                <c:pt idx="8">
                  <c:v>0.16200000000000001</c:v>
                </c:pt>
                <c:pt idx="9">
                  <c:v>0.72499999999999998</c:v>
                </c:pt>
                <c:pt idx="10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0.35899999999999999</c:v>
                </c:pt>
                <c:pt idx="2">
                  <c:v>5.1999999999999998E-2</c:v>
                </c:pt>
                <c:pt idx="3">
                  <c:v>0.30299999999999999</c:v>
                </c:pt>
                <c:pt idx="4">
                  <c:v>0.1</c:v>
                </c:pt>
                <c:pt idx="5">
                  <c:v>0.124</c:v>
                </c:pt>
                <c:pt idx="6">
                  <c:v>6.4000000000000001E-2</c:v>
                </c:pt>
                <c:pt idx="8">
                  <c:v>0.317</c:v>
                </c:pt>
                <c:pt idx="9">
                  <c:v>0.38100000000000001</c:v>
                </c:pt>
                <c:pt idx="10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0.30499999999999999</c:v>
                </c:pt>
                <c:pt idx="2">
                  <c:v>3.2000000000000001E-2</c:v>
                </c:pt>
                <c:pt idx="3">
                  <c:v>0.35699999999999998</c:v>
                </c:pt>
                <c:pt idx="4">
                  <c:v>0.11</c:v>
                </c:pt>
                <c:pt idx="5">
                  <c:v>0.13</c:v>
                </c:pt>
                <c:pt idx="6">
                  <c:v>6.5000000000000002E-2</c:v>
                </c:pt>
                <c:pt idx="8">
                  <c:v>0.252</c:v>
                </c:pt>
                <c:pt idx="9">
                  <c:v>0.47699999999999998</c:v>
                </c:pt>
                <c:pt idx="10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1943559363028826"/>
          <c:w val="0.75322482787477663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0.442</c:v>
                </c:pt>
                <c:pt idx="2">
                  <c:v>0.55800000000000005</c:v>
                </c:pt>
                <c:pt idx="4">
                  <c:v>8.6999999999999994E-2</c:v>
                </c:pt>
                <c:pt idx="5">
                  <c:v>0.16700000000000001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0.19600000000000001</c:v>
                </c:pt>
                <c:pt idx="10">
                  <c:v>0.106</c:v>
                </c:pt>
                <c:pt idx="11">
                  <c:v>0.626</c:v>
                </c:pt>
                <c:pt idx="12">
                  <c:v>0.26800000000000002</c:v>
                </c:pt>
                <c:pt idx="14">
                  <c:v>0.65300000000000002</c:v>
                </c:pt>
                <c:pt idx="15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0.628</c:v>
                </c:pt>
                <c:pt idx="2">
                  <c:v>0.372</c:v>
                </c:pt>
                <c:pt idx="4">
                  <c:v>4.1000000000000002E-2</c:v>
                </c:pt>
                <c:pt idx="5">
                  <c:v>0.25</c:v>
                </c:pt>
                <c:pt idx="6">
                  <c:v>0.318</c:v>
                </c:pt>
                <c:pt idx="7">
                  <c:v>0.35099999999999998</c:v>
                </c:pt>
                <c:pt idx="8">
                  <c:v>4.1000000000000002E-2</c:v>
                </c:pt>
                <c:pt idx="10">
                  <c:v>0.16200000000000001</c:v>
                </c:pt>
                <c:pt idx="11">
                  <c:v>0.73599999999999999</c:v>
                </c:pt>
                <c:pt idx="12">
                  <c:v>0.10100000000000001</c:v>
                </c:pt>
                <c:pt idx="14">
                  <c:v>0.64400000000000002</c:v>
                </c:pt>
                <c:pt idx="15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0.51100000000000001</c:v>
                </c:pt>
                <c:pt idx="2">
                  <c:v>0.48899999999999999</c:v>
                </c:pt>
                <c:pt idx="4">
                  <c:v>0.126</c:v>
                </c:pt>
                <c:pt idx="5">
                  <c:v>0.248</c:v>
                </c:pt>
                <c:pt idx="6">
                  <c:v>0.30199999999999999</c:v>
                </c:pt>
                <c:pt idx="7">
                  <c:v>0.22600000000000001</c:v>
                </c:pt>
                <c:pt idx="8">
                  <c:v>9.7000000000000003E-2</c:v>
                </c:pt>
                <c:pt idx="10">
                  <c:v>5.6000000000000001E-2</c:v>
                </c:pt>
                <c:pt idx="11">
                  <c:v>0.628</c:v>
                </c:pt>
                <c:pt idx="12">
                  <c:v>0.316</c:v>
                </c:pt>
                <c:pt idx="14">
                  <c:v>0.72299999999999998</c:v>
                </c:pt>
                <c:pt idx="15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0.30399999999999999</c:v>
                </c:pt>
                <c:pt idx="2">
                  <c:v>0.128</c:v>
                </c:pt>
                <c:pt idx="3">
                  <c:v>0.121</c:v>
                </c:pt>
                <c:pt idx="4">
                  <c:v>0.10299999999999999</c:v>
                </c:pt>
                <c:pt idx="5">
                  <c:v>8.5000000000000006E-2</c:v>
                </c:pt>
                <c:pt idx="6">
                  <c:v>0.25900000000000001</c:v>
                </c:pt>
                <c:pt idx="8">
                  <c:v>0.626</c:v>
                </c:pt>
                <c:pt idx="9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0.57699999999999996</c:v>
                </c:pt>
                <c:pt idx="2">
                  <c:v>7.0999999999999994E-2</c:v>
                </c:pt>
                <c:pt idx="3">
                  <c:v>7.4999999999999997E-2</c:v>
                </c:pt>
                <c:pt idx="4">
                  <c:v>2.8000000000000001E-2</c:v>
                </c:pt>
                <c:pt idx="5">
                  <c:v>0.111</c:v>
                </c:pt>
                <c:pt idx="6">
                  <c:v>0.13800000000000001</c:v>
                </c:pt>
                <c:pt idx="8">
                  <c:v>0.86099999999999999</c:v>
                </c:pt>
                <c:pt idx="9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0.129</c:v>
                </c:pt>
                <c:pt idx="2">
                  <c:v>0.10299999999999999</c:v>
                </c:pt>
                <c:pt idx="3">
                  <c:v>0.123</c:v>
                </c:pt>
                <c:pt idx="4">
                  <c:v>0.13500000000000001</c:v>
                </c:pt>
                <c:pt idx="5">
                  <c:v>0.252</c:v>
                </c:pt>
                <c:pt idx="6">
                  <c:v>0.25800000000000001</c:v>
                </c:pt>
                <c:pt idx="8">
                  <c:v>0.80500000000000005</c:v>
                </c:pt>
                <c:pt idx="9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943559363028826"/>
          <c:w val="0.74718618053178132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0.246</c:v>
                </c:pt>
                <c:pt idx="2">
                  <c:v>0.35599999999999998</c:v>
                </c:pt>
                <c:pt idx="3">
                  <c:v>0.187</c:v>
                </c:pt>
                <c:pt idx="4">
                  <c:v>0.21099999999999999</c:v>
                </c:pt>
                <c:pt idx="6">
                  <c:v>0.217</c:v>
                </c:pt>
                <c:pt idx="7">
                  <c:v>0.32900000000000001</c:v>
                </c:pt>
                <c:pt idx="8">
                  <c:v>0.28199999999999997</c:v>
                </c:pt>
                <c:pt idx="9">
                  <c:v>0.17299999999999999</c:v>
                </c:pt>
                <c:pt idx="11">
                  <c:v>0.14099999999999999</c:v>
                </c:pt>
                <c:pt idx="12">
                  <c:v>0.34399999999999997</c:v>
                </c:pt>
                <c:pt idx="13">
                  <c:v>0.246</c:v>
                </c:pt>
                <c:pt idx="14">
                  <c:v>0.13800000000000001</c:v>
                </c:pt>
                <c:pt idx="1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0.32100000000000001</c:v>
                </c:pt>
                <c:pt idx="2">
                  <c:v>0.30199999999999999</c:v>
                </c:pt>
                <c:pt idx="3">
                  <c:v>0.11700000000000001</c:v>
                </c:pt>
                <c:pt idx="4">
                  <c:v>0.25900000000000001</c:v>
                </c:pt>
                <c:pt idx="6">
                  <c:v>0.33200000000000002</c:v>
                </c:pt>
                <c:pt idx="7">
                  <c:v>0.32400000000000001</c:v>
                </c:pt>
                <c:pt idx="8">
                  <c:v>0.11899999999999999</c:v>
                </c:pt>
                <c:pt idx="9">
                  <c:v>0.22500000000000001</c:v>
                </c:pt>
                <c:pt idx="11">
                  <c:v>3.5999999999999997E-2</c:v>
                </c:pt>
                <c:pt idx="12">
                  <c:v>0.32400000000000001</c:v>
                </c:pt>
                <c:pt idx="13">
                  <c:v>0.20899999999999999</c:v>
                </c:pt>
                <c:pt idx="14">
                  <c:v>0.19800000000000001</c:v>
                </c:pt>
                <c:pt idx="15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0.33600000000000002</c:v>
                </c:pt>
                <c:pt idx="2">
                  <c:v>0.318</c:v>
                </c:pt>
                <c:pt idx="3">
                  <c:v>5.6000000000000001E-2</c:v>
                </c:pt>
                <c:pt idx="4">
                  <c:v>0.28999999999999998</c:v>
                </c:pt>
                <c:pt idx="6">
                  <c:v>0.50600000000000001</c:v>
                </c:pt>
                <c:pt idx="7">
                  <c:v>0.247</c:v>
                </c:pt>
                <c:pt idx="8">
                  <c:v>6.5000000000000002E-2</c:v>
                </c:pt>
                <c:pt idx="9">
                  <c:v>0.182</c:v>
                </c:pt>
                <c:pt idx="11">
                  <c:v>1.9E-2</c:v>
                </c:pt>
                <c:pt idx="12">
                  <c:v>0.247</c:v>
                </c:pt>
                <c:pt idx="13">
                  <c:v>0.16200000000000001</c:v>
                </c:pt>
                <c:pt idx="14">
                  <c:v>0.221</c:v>
                </c:pt>
                <c:pt idx="15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943559363028826"/>
          <c:w val="0.72061613222260268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Enamasti autoga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0.246</c:v>
                </c:pt>
                <c:pt idx="2">
                  <c:v>0.187</c:v>
                </c:pt>
                <c:pt idx="3">
                  <c:v>0.56699999999999995</c:v>
                </c:pt>
                <c:pt idx="5">
                  <c:v>0.41399999999999998</c:v>
                </c:pt>
                <c:pt idx="6">
                  <c:v>0.58599999999999997</c:v>
                </c:pt>
                <c:pt idx="8">
                  <c:v>0.63</c:v>
                </c:pt>
                <c:pt idx="9">
                  <c:v>0.37</c:v>
                </c:pt>
                <c:pt idx="11">
                  <c:v>0.45200000000000001</c:v>
                </c:pt>
                <c:pt idx="12">
                  <c:v>0.54800000000000004</c:v>
                </c:pt>
                <c:pt idx="14">
                  <c:v>0.79</c:v>
                </c:pt>
                <c:pt idx="15">
                  <c:v>0.21</c:v>
                </c:pt>
                <c:pt idx="17">
                  <c:v>0.45900000000000002</c:v>
                </c:pt>
                <c:pt idx="18">
                  <c:v>0.35599999999999998</c:v>
                </c:pt>
                <c:pt idx="19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Enamasti ühistranspordiga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0.316</c:v>
                </c:pt>
                <c:pt idx="2">
                  <c:v>0.221</c:v>
                </c:pt>
                <c:pt idx="3">
                  <c:v>0.46200000000000002</c:v>
                </c:pt>
                <c:pt idx="5">
                  <c:v>0.51</c:v>
                </c:pt>
                <c:pt idx="6">
                  <c:v>0.49</c:v>
                </c:pt>
                <c:pt idx="8">
                  <c:v>0.53</c:v>
                </c:pt>
                <c:pt idx="9">
                  <c:v>0.47</c:v>
                </c:pt>
                <c:pt idx="11">
                  <c:v>0.498</c:v>
                </c:pt>
                <c:pt idx="12">
                  <c:v>0.502</c:v>
                </c:pt>
                <c:pt idx="14">
                  <c:v>0.68700000000000006</c:v>
                </c:pt>
                <c:pt idx="15">
                  <c:v>0.313</c:v>
                </c:pt>
                <c:pt idx="17">
                  <c:v>0.46600000000000003</c:v>
                </c:pt>
                <c:pt idx="18">
                  <c:v>0.35199999999999998</c:v>
                </c:pt>
                <c:pt idx="19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Enamasti lihasjõul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1">
                  <c:v>0.34200000000000003</c:v>
                </c:pt>
                <c:pt idx="2">
                  <c:v>0.20599999999999999</c:v>
                </c:pt>
                <c:pt idx="3">
                  <c:v>0.45200000000000001</c:v>
                </c:pt>
                <c:pt idx="5">
                  <c:v>0.503</c:v>
                </c:pt>
                <c:pt idx="6">
                  <c:v>0.497</c:v>
                </c:pt>
                <c:pt idx="8">
                  <c:v>0.57399999999999995</c:v>
                </c:pt>
                <c:pt idx="9">
                  <c:v>0.42599999999999999</c:v>
                </c:pt>
                <c:pt idx="11">
                  <c:v>0.497</c:v>
                </c:pt>
                <c:pt idx="12">
                  <c:v>0.503</c:v>
                </c:pt>
                <c:pt idx="14">
                  <c:v>0.67700000000000005</c:v>
                </c:pt>
                <c:pt idx="15">
                  <c:v>0.32300000000000001</c:v>
                </c:pt>
                <c:pt idx="17">
                  <c:v>0.42899999999999999</c:v>
                </c:pt>
                <c:pt idx="18">
                  <c:v>0.318</c:v>
                </c:pt>
                <c:pt idx="19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Jalgsi tööle/kooli minna on tüütu ja aega raiskav</c:v>
                </c:pt>
                <c:pt idx="3">
                  <c:v>Jalgrattaga tööle/kooli minnes see väsitaks, ajaks higiseks ja oleks ebameeldiv</c:v>
                </c:pt>
                <c:pt idx="4">
                  <c:v>Teel tööle/kooli jälgin tavalistelt oma nutiseadmest sotsiaalmeediat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0.63100000000000001</c:v>
                </c:pt>
                <c:pt idx="1">
                  <c:v>0.33900000000000002</c:v>
                </c:pt>
                <c:pt idx="2">
                  <c:v>0.30599999999999999</c:v>
                </c:pt>
                <c:pt idx="3">
                  <c:v>0.27100000000000002</c:v>
                </c:pt>
                <c:pt idx="4">
                  <c:v>9.7000000000000003E-2</c:v>
                </c:pt>
                <c:pt idx="5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Jalgsi tööle/kooli minna on tüütu ja aega raiskav</c:v>
                </c:pt>
                <c:pt idx="3">
                  <c:v>Jalgrattaga tööle/kooli minnes see väsitaks, ajaks higiseks ja oleks ebameeldiv</c:v>
                </c:pt>
                <c:pt idx="4">
                  <c:v>Teel tööle/kooli jälgin tavalistelt oma nutiseadmest sotsiaalmeediat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0.64700000000000002</c:v>
                </c:pt>
                <c:pt idx="1">
                  <c:v>0.28499999999999998</c:v>
                </c:pt>
                <c:pt idx="2">
                  <c:v>0.27700000000000002</c:v>
                </c:pt>
                <c:pt idx="3">
                  <c:v>0.17</c:v>
                </c:pt>
                <c:pt idx="4">
                  <c:v>5.8000000000000003E-2</c:v>
                </c:pt>
                <c:pt idx="5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Oma töökohta/kooli jõudmiseks pean üle 10 minuti kõndima (sh parklast või ühistranspordilt)</c:v>
                </c:pt>
                <c:pt idx="1">
                  <c:v>Ma ei hakka jalgrattaga tööl/koolis käima</c:v>
                </c:pt>
                <c:pt idx="2">
                  <c:v>Jalgsi tööle/kooli minna on tüütu ja aega raiskav</c:v>
                </c:pt>
                <c:pt idx="3">
                  <c:v>Jalgrattaga tööle/kooli minnes see väsitaks, ajaks higiseks ja oleks ebameeldiv</c:v>
                </c:pt>
                <c:pt idx="4">
                  <c:v>Teel tööle/kooli jälgin tavalistelt oma nutiseadmest sotsiaalmeediat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0.625</c:v>
                </c:pt>
                <c:pt idx="1">
                  <c:v>0.34899999999999998</c:v>
                </c:pt>
                <c:pt idx="2">
                  <c:v>0.29399999999999998</c:v>
                </c:pt>
                <c:pt idx="3">
                  <c:v>0.245</c:v>
                </c:pt>
                <c:pt idx="4">
                  <c:v>0.14399999999999999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Saan tööl olles/koolis kasutada turvalist kappi, kus hoida oma asju ja vahetusriideid</c:v>
                </c:pt>
                <c:pt idx="1">
                  <c:v>Saan töö juures/koolis duši all käia ja riideid vahetada</c:v>
                </c:pt>
                <c:pt idx="2">
                  <c:v>Minu töökoha/kooli juures on turvaline jalgratast parkida</c:v>
                </c:pt>
                <c:pt idx="3">
                  <c:v>Jalgsi või jalgrattaga tööl/koolis käies tuleb liiga palju üle teede minekul ja fooride taga oodata</c:v>
                </c:pt>
                <c:pt idx="4">
                  <c:v>Pean lapsi kooli või lasteaeda viima ja see ei lase jala või jalgrattaga tööl/koolis käia</c:v>
                </c:pt>
                <c:pt idx="5">
                  <c:v>Ma ei tea, kuidas jalgsi või jalgrattaga tööle/kooli minna</c:v>
                </c:pt>
                <c:pt idx="6">
                  <c:v>Mitte ükski neist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0.66900000000000004</c:v>
                </c:pt>
                <c:pt idx="1">
                  <c:v>0.64700000000000002</c:v>
                </c:pt>
                <c:pt idx="2">
                  <c:v>0.59</c:v>
                </c:pt>
                <c:pt idx="3">
                  <c:v>0.16300000000000001</c:v>
                </c:pt>
                <c:pt idx="4">
                  <c:v>0.16200000000000001</c:v>
                </c:pt>
                <c:pt idx="5">
                  <c:v>3.7999999999999999E-2</c:v>
                </c:pt>
                <c:pt idx="6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Saan tööl olles/koolis kasutada turvalist kappi, kus hoida oma asju ja vahetusriideid</c:v>
                </c:pt>
                <c:pt idx="1">
                  <c:v>Saan töö juures/koolis duši all käia ja riideid vahetada</c:v>
                </c:pt>
                <c:pt idx="2">
                  <c:v>Minu töökoha/kooli juures on turvaline jalgratast parkida</c:v>
                </c:pt>
                <c:pt idx="3">
                  <c:v>Jalgsi või jalgrattaga tööl/koolis käies tuleb liiga palju üle teede minekul ja fooride taga oodata</c:v>
                </c:pt>
                <c:pt idx="4">
                  <c:v>Pean lapsi kooli või lasteaeda viima ja see ei lase jala või jalgrattaga tööl/koolis käia</c:v>
                </c:pt>
                <c:pt idx="5">
                  <c:v>Ma ei tea, kuidas jalgsi või jalgrattaga tööle/kooli minna</c:v>
                </c:pt>
                <c:pt idx="6">
                  <c:v>Mitte ükski neist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0.79900000000000004</c:v>
                </c:pt>
                <c:pt idx="1">
                  <c:v>0.80900000000000005</c:v>
                </c:pt>
                <c:pt idx="2">
                  <c:v>0.48599999999999999</c:v>
                </c:pt>
                <c:pt idx="3">
                  <c:v>0.112</c:v>
                </c:pt>
                <c:pt idx="4">
                  <c:v>0.13400000000000001</c:v>
                </c:pt>
                <c:pt idx="5">
                  <c:v>2.9000000000000001E-2</c:v>
                </c:pt>
                <c:pt idx="6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Saan tööl olles/koolis kasutada turvalist kappi, kus hoida oma asju ja vahetusriideid</c:v>
                </c:pt>
                <c:pt idx="1">
                  <c:v>Saan töö juures/koolis duši all käia ja riideid vahetada</c:v>
                </c:pt>
                <c:pt idx="2">
                  <c:v>Minu töökoha/kooli juures on turvaline jalgratast parkida</c:v>
                </c:pt>
                <c:pt idx="3">
                  <c:v>Jalgsi või jalgrattaga tööl/koolis käies tuleb liiga palju üle teede minekul ja fooride taga oodata</c:v>
                </c:pt>
                <c:pt idx="4">
                  <c:v>Pean lapsi kooli või lasteaeda viima ja see ei lase jala või jalgrattaga tööl/koolis käia</c:v>
                </c:pt>
                <c:pt idx="5">
                  <c:v>Ma ei tea, kuidas jalgsi või jalgrattaga tööle/kooli minna</c:v>
                </c:pt>
                <c:pt idx="6">
                  <c:v>Mitte ükski neist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0.66400000000000003</c:v>
                </c:pt>
                <c:pt idx="1">
                  <c:v>0.64500000000000002</c:v>
                </c:pt>
                <c:pt idx="2">
                  <c:v>0.67300000000000004</c:v>
                </c:pt>
                <c:pt idx="3">
                  <c:v>0.19800000000000001</c:v>
                </c:pt>
                <c:pt idx="4">
                  <c:v>0.11799999999999999</c:v>
                </c:pt>
                <c:pt idx="5">
                  <c:v>3.4000000000000002E-2</c:v>
                </c:pt>
                <c:pt idx="6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Autode liiklus on jalgrattaga tööl/koolis käimiseks liiga tihe ja ohtlik</c:v>
                </c:pt>
                <c:pt idx="2">
                  <c:v>Ma ei hakka ühistransporti kasutama</c:v>
                </c:pt>
                <c:pt idx="3">
                  <c:v>Ühistransport on ebahügieeniline</c:v>
                </c:pt>
                <c:pt idx="4">
                  <c:v>Autoga liikumine on stressirohke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0.60599999999999998</c:v>
                </c:pt>
                <c:pt idx="1">
                  <c:v>0.248</c:v>
                </c:pt>
                <c:pt idx="2">
                  <c:v>0.23200000000000001</c:v>
                </c:pt>
                <c:pt idx="3">
                  <c:v>0.17299999999999999</c:v>
                </c:pt>
                <c:pt idx="4">
                  <c:v>0.13600000000000001</c:v>
                </c:pt>
                <c:pt idx="5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Autode liiklus on jalgrattaga tööl/koolis käimiseks liiga tihe ja ohtlik</c:v>
                </c:pt>
                <c:pt idx="2">
                  <c:v>Ma ei hakka ühistransporti kasutama</c:v>
                </c:pt>
                <c:pt idx="3">
                  <c:v>Ühistransport on ebahügieeniline</c:v>
                </c:pt>
                <c:pt idx="4">
                  <c:v>Autoga liikumine on stressirohke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0.52500000000000002</c:v>
                </c:pt>
                <c:pt idx="1">
                  <c:v>0.28799999999999998</c:v>
                </c:pt>
                <c:pt idx="2">
                  <c:v>0.33800000000000002</c:v>
                </c:pt>
                <c:pt idx="3">
                  <c:v>0.254</c:v>
                </c:pt>
                <c:pt idx="4">
                  <c:v>0.10199999999999999</c:v>
                </c:pt>
                <c:pt idx="5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Mugava võimaluse olemasolul eelistaksin autoga liikumisele teisi liikumisviise (ühistransport, jalgsi, jalgrattaga)</c:v>
                </c:pt>
                <c:pt idx="1">
                  <c:v>Autode liiklus on jalgrattaga tööl/koolis käimiseks liiga tihe ja ohtlik</c:v>
                </c:pt>
                <c:pt idx="2">
                  <c:v>Ma ei hakka ühistransporti kasutama</c:v>
                </c:pt>
                <c:pt idx="3">
                  <c:v>Ühistransport on ebahügieeniline</c:v>
                </c:pt>
                <c:pt idx="4">
                  <c:v>Autoga liikumine on stressirohke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0.63100000000000001</c:v>
                </c:pt>
                <c:pt idx="1">
                  <c:v>0.27500000000000002</c:v>
                </c:pt>
                <c:pt idx="2">
                  <c:v>0.25900000000000001</c:v>
                </c:pt>
                <c:pt idx="3">
                  <c:v>0.22500000000000001</c:v>
                </c:pt>
                <c:pt idx="4">
                  <c:v>0.153</c:v>
                </c:pt>
                <c:pt idx="5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1">
                  <c:v>0.69499999999999995</c:v>
                </c:pt>
                <c:pt idx="2">
                  <c:v>0.25600000000000001</c:v>
                </c:pt>
                <c:pt idx="3">
                  <c:v>2.5999999999999999E-2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0.76400000000000001</c:v>
                </c:pt>
                <c:pt idx="2">
                  <c:v>0.19600000000000001</c:v>
                </c:pt>
                <c:pt idx="3">
                  <c:v>2.7E-2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Paljud inimesed kasutavad erinevatel hooaegadel erinevaid viiside liikumiseks – soojal ja kuival ajal jalgratast ja kõndimist, külmal ja vihmasel ajal autot või ühistransporti. Millised on Teie liikumisharjumused?</c:v>
                </c:pt>
                <c:pt idx="1">
                  <c:v>Liigun aasta ringi ühesugusel viisil</c:v>
                </c:pt>
                <c:pt idx="2">
                  <c:v>Soojal ja kuival ajal liigun pigem jala või jalgrattaga</c:v>
                </c:pt>
                <c:pt idx="3">
                  <c:v>Soojal ja kuival ajal liigun pigem elektrilise tõuke- või jalgrattaga</c:v>
                </c:pt>
                <c:pt idx="4">
                  <c:v>Muul viisil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1">
                  <c:v>0.60699999999999998</c:v>
                </c:pt>
                <c:pt idx="2">
                  <c:v>0.34</c:v>
                </c:pt>
                <c:pt idx="3">
                  <c:v>3.1E-2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0.83</c:v>
                </c:pt>
                <c:pt idx="2">
                  <c:v>0.17</c:v>
                </c:pt>
                <c:pt idx="3">
                  <c:v>0.79</c:v>
                </c:pt>
                <c:pt idx="4">
                  <c:v>0.21</c:v>
                </c:pt>
                <c:pt idx="5">
                  <c:v>0.97699999999999998</c:v>
                </c:pt>
                <c:pt idx="6">
                  <c:v>2.3E-2</c:v>
                </c:pt>
                <c:pt idx="7">
                  <c:v>0.95199999999999996</c:v>
                </c:pt>
                <c:pt idx="8">
                  <c:v>4.8000000000000001E-2</c:v>
                </c:pt>
                <c:pt idx="9">
                  <c:v>0.72</c:v>
                </c:pt>
                <c:pt idx="1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0.77300000000000002</c:v>
                </c:pt>
                <c:pt idx="2">
                  <c:v>0.22700000000000001</c:v>
                </c:pt>
                <c:pt idx="3">
                  <c:v>0.67300000000000004</c:v>
                </c:pt>
                <c:pt idx="4">
                  <c:v>0.32700000000000001</c:v>
                </c:pt>
                <c:pt idx="5">
                  <c:v>0.97</c:v>
                </c:pt>
                <c:pt idx="6">
                  <c:v>0.03</c:v>
                </c:pt>
                <c:pt idx="7">
                  <c:v>0.93400000000000005</c:v>
                </c:pt>
                <c:pt idx="8">
                  <c:v>6.6000000000000003E-2</c:v>
                </c:pt>
                <c:pt idx="9">
                  <c:v>0.76600000000000001</c:v>
                </c:pt>
                <c:pt idx="10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AASTA RINGI ÜHTMOODI LIIKUJAD (69,7%)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0.80400000000000005</c:v>
                </c:pt>
                <c:pt idx="2">
                  <c:v>0.19600000000000001</c:v>
                </c:pt>
                <c:pt idx="3">
                  <c:v>0.69699999999999995</c:v>
                </c:pt>
                <c:pt idx="4">
                  <c:v>0.30299999999999999</c:v>
                </c:pt>
                <c:pt idx="5">
                  <c:v>0.94799999999999995</c:v>
                </c:pt>
                <c:pt idx="6">
                  <c:v>5.1999999999999998E-2</c:v>
                </c:pt>
                <c:pt idx="7">
                  <c:v>0.91800000000000004</c:v>
                </c:pt>
                <c:pt idx="8">
                  <c:v>8.2000000000000003E-2</c:v>
                </c:pt>
                <c:pt idx="9">
                  <c:v>0.70399999999999996</c:v>
                </c:pt>
                <c:pt idx="10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2" formatCode="0.00%">
                  <c:v>0.25700000000000001</c:v>
                </c:pt>
                <c:pt idx="3" formatCode="0.00%">
                  <c:v>0.74299999999999999</c:v>
                </c:pt>
                <c:pt idx="5" formatCode="0.00%">
                  <c:v>0.60199999999999998</c:v>
                </c:pt>
                <c:pt idx="6" formatCode="0.00%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2" formatCode="0.00%">
                  <c:v>0.17599999999999999</c:v>
                </c:pt>
                <c:pt idx="3" formatCode="0.00%">
                  <c:v>0.82399999999999995</c:v>
                </c:pt>
                <c:pt idx="5" formatCode="0.00%">
                  <c:v>0.69699999999999995</c:v>
                </c:pt>
                <c:pt idx="6" formatCode="0.00%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HOOAJATI ERINEVALT LIIKUJAD (30,3%)</c:v>
                </c:pt>
                <c:pt idx="1">
                  <c:v>Peamiselt autoga liikudes</c:v>
                </c:pt>
                <c:pt idx="2">
                  <c:v>alla poole aasta</c:v>
                </c:pt>
                <c:pt idx="3">
                  <c:v>üle poole aasta</c:v>
                </c:pt>
                <c:pt idx="4">
                  <c:v>Jala, ratta või tõuksiga liikudes</c:v>
                </c:pt>
                <c:pt idx="5">
                  <c:v>alla poole aasta</c:v>
                </c:pt>
                <c:pt idx="6">
                  <c:v>üle poole aasta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2" formatCode="0.00%">
                  <c:v>0.29599999999999999</c:v>
                </c:pt>
                <c:pt idx="3" formatCode="0.00%">
                  <c:v>0.70399999999999996</c:v>
                </c:pt>
                <c:pt idx="5" formatCode="0.00%">
                  <c:v>0.50800000000000001</c:v>
                </c:pt>
                <c:pt idx="6" formatCode="0.00%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0.85499999999999998</c:v>
                </c:pt>
                <c:pt idx="2">
                  <c:v>0.14499999999999999</c:v>
                </c:pt>
                <c:pt idx="3">
                  <c:v>0.83</c:v>
                </c:pt>
                <c:pt idx="4">
                  <c:v>0.17</c:v>
                </c:pt>
                <c:pt idx="5">
                  <c:v>0.94299999999999995</c:v>
                </c:pt>
                <c:pt idx="6">
                  <c:v>5.7000000000000002E-2</c:v>
                </c:pt>
                <c:pt idx="7">
                  <c:v>0.81499999999999995</c:v>
                </c:pt>
                <c:pt idx="8">
                  <c:v>0.185</c:v>
                </c:pt>
                <c:pt idx="9">
                  <c:v>0.51</c:v>
                </c:pt>
                <c:pt idx="1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0.75900000000000001</c:v>
                </c:pt>
                <c:pt idx="2">
                  <c:v>0.24099999999999999</c:v>
                </c:pt>
                <c:pt idx="3">
                  <c:v>0.752</c:v>
                </c:pt>
                <c:pt idx="4">
                  <c:v>0.248</c:v>
                </c:pt>
                <c:pt idx="5">
                  <c:v>0.96</c:v>
                </c:pt>
                <c:pt idx="6">
                  <c:v>0.04</c:v>
                </c:pt>
                <c:pt idx="7">
                  <c:v>0.76900000000000002</c:v>
                </c:pt>
                <c:pt idx="8">
                  <c:v>0.23100000000000001</c:v>
                </c:pt>
                <c:pt idx="9">
                  <c:v>0.372</c:v>
                </c:pt>
                <c:pt idx="10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0.873</c:v>
                </c:pt>
                <c:pt idx="2">
                  <c:v>0.127</c:v>
                </c:pt>
                <c:pt idx="3">
                  <c:v>0.81100000000000005</c:v>
                </c:pt>
                <c:pt idx="4">
                  <c:v>0.189</c:v>
                </c:pt>
                <c:pt idx="5">
                  <c:v>0.91900000000000004</c:v>
                </c:pt>
                <c:pt idx="6">
                  <c:v>8.1000000000000003E-2</c:v>
                </c:pt>
                <c:pt idx="7">
                  <c:v>0.78100000000000003</c:v>
                </c:pt>
                <c:pt idx="8">
                  <c:v>0.219</c:v>
                </c:pt>
                <c:pt idx="9">
                  <c:v>0.42099999999999999</c:v>
                </c:pt>
                <c:pt idx="10">
                  <c:v>0.57899999999999996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0.21199999999999999</c:v>
                </c:pt>
                <c:pt idx="2">
                  <c:v>2.4E-2</c:v>
                </c:pt>
                <c:pt idx="3">
                  <c:v>0.35699999999999998</c:v>
                </c:pt>
                <c:pt idx="4">
                  <c:v>0.221</c:v>
                </c:pt>
                <c:pt idx="5">
                  <c:v>0.11600000000000001</c:v>
                </c:pt>
                <c:pt idx="6">
                  <c:v>7.0999999999999994E-2</c:v>
                </c:pt>
                <c:pt idx="8">
                  <c:v>0.19600000000000001</c:v>
                </c:pt>
                <c:pt idx="9">
                  <c:v>0.628</c:v>
                </c:pt>
                <c:pt idx="10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0.14099999999999999</c:v>
                </c:pt>
                <c:pt idx="2">
                  <c:v>8.1000000000000003E-2</c:v>
                </c:pt>
                <c:pt idx="3">
                  <c:v>0.29499999999999998</c:v>
                </c:pt>
                <c:pt idx="4">
                  <c:v>0.28899999999999998</c:v>
                </c:pt>
                <c:pt idx="5">
                  <c:v>0.154</c:v>
                </c:pt>
                <c:pt idx="6">
                  <c:v>0.04</c:v>
                </c:pt>
                <c:pt idx="8">
                  <c:v>0.13400000000000001</c:v>
                </c:pt>
                <c:pt idx="9">
                  <c:v>0.69799999999999995</c:v>
                </c:pt>
                <c:pt idx="10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0.20499999999999999</c:v>
                </c:pt>
                <c:pt idx="2">
                  <c:v>2.9000000000000001E-2</c:v>
                </c:pt>
                <c:pt idx="3">
                  <c:v>0.32400000000000001</c:v>
                </c:pt>
                <c:pt idx="4">
                  <c:v>0.26400000000000001</c:v>
                </c:pt>
                <c:pt idx="5">
                  <c:v>9.5000000000000001E-2</c:v>
                </c:pt>
                <c:pt idx="6">
                  <c:v>8.3000000000000004E-2</c:v>
                </c:pt>
                <c:pt idx="8">
                  <c:v>0.217</c:v>
                </c:pt>
                <c:pt idx="9">
                  <c:v>0.65200000000000002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0.82299999999999995</c:v>
                </c:pt>
                <c:pt idx="2">
                  <c:v>0.17699999999999999</c:v>
                </c:pt>
                <c:pt idx="3">
                  <c:v>0.79</c:v>
                </c:pt>
                <c:pt idx="4">
                  <c:v>0.21</c:v>
                </c:pt>
                <c:pt idx="5">
                  <c:v>0.96899999999999997</c:v>
                </c:pt>
                <c:pt idx="6">
                  <c:v>3.1E-2</c:v>
                </c:pt>
                <c:pt idx="7">
                  <c:v>0.91400000000000003</c:v>
                </c:pt>
                <c:pt idx="8">
                  <c:v>8.5999999999999993E-2</c:v>
                </c:pt>
                <c:pt idx="9">
                  <c:v>0.68400000000000005</c:v>
                </c:pt>
                <c:pt idx="10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0.68700000000000006</c:v>
                </c:pt>
                <c:pt idx="2">
                  <c:v>0.313</c:v>
                </c:pt>
                <c:pt idx="3">
                  <c:v>0.64800000000000002</c:v>
                </c:pt>
                <c:pt idx="4">
                  <c:v>0.35199999999999998</c:v>
                </c:pt>
                <c:pt idx="5">
                  <c:v>0.96</c:v>
                </c:pt>
                <c:pt idx="6">
                  <c:v>0.04</c:v>
                </c:pt>
                <c:pt idx="7">
                  <c:v>0.90500000000000003</c:v>
                </c:pt>
                <c:pt idx="8">
                  <c:v>9.5000000000000001E-2</c:v>
                </c:pt>
                <c:pt idx="9">
                  <c:v>0.56899999999999995</c:v>
                </c:pt>
                <c:pt idx="10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HOOAJATI ERINEVALT LIIKUJAD (30,3%)</c:v>
                </c:pt>
                <c:pt idx="1">
                  <c:v>Ühistransport  - alla 30 min</c:v>
                </c:pt>
                <c:pt idx="2">
                  <c:v>üle 30 min</c:v>
                </c:pt>
                <c:pt idx="3">
                  <c:v>Auto  - alla 30 min</c:v>
                </c:pt>
                <c:pt idx="4">
                  <c:v>üle 30 min</c:v>
                </c:pt>
                <c:pt idx="5">
                  <c:v>Mootorratas  - alla 30 min</c:v>
                </c:pt>
                <c:pt idx="6">
                  <c:v>üle 30 min</c:v>
                </c:pt>
                <c:pt idx="7">
                  <c:v>Jalgratas  - alla 30 min</c:v>
                </c:pt>
                <c:pt idx="8">
                  <c:v>üle 30 min</c:v>
                </c:pt>
                <c:pt idx="9">
                  <c:v>Jalgsi - alla 30 min</c:v>
                </c:pt>
                <c:pt idx="10">
                  <c:v>üle 30 min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1">
                  <c:v>0.83</c:v>
                </c:pt>
                <c:pt idx="2">
                  <c:v>0.17</c:v>
                </c:pt>
                <c:pt idx="3">
                  <c:v>0.77800000000000002</c:v>
                </c:pt>
                <c:pt idx="4">
                  <c:v>0.222</c:v>
                </c:pt>
                <c:pt idx="5">
                  <c:v>0.96199999999999997</c:v>
                </c:pt>
                <c:pt idx="6">
                  <c:v>3.7999999999999999E-2</c:v>
                </c:pt>
                <c:pt idx="7">
                  <c:v>0.92300000000000004</c:v>
                </c:pt>
                <c:pt idx="8">
                  <c:v>7.6999999999999999E-2</c:v>
                </c:pt>
                <c:pt idx="9">
                  <c:v>0.56000000000000005</c:v>
                </c:pt>
                <c:pt idx="1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0.872</c:v>
                </c:pt>
                <c:pt idx="1">
                  <c:v>0.128</c:v>
                </c:pt>
                <c:pt idx="2">
                  <c:v>0.57899999999999996</c:v>
                </c:pt>
                <c:pt idx="3">
                  <c:v>0.42099999999999999</c:v>
                </c:pt>
                <c:pt idx="4">
                  <c:v>0.996</c:v>
                </c:pt>
                <c:pt idx="5">
                  <c:v>4.0000000000000001E-3</c:v>
                </c:pt>
                <c:pt idx="6">
                  <c:v>0.98299999999999998</c:v>
                </c:pt>
                <c:pt idx="7">
                  <c:v>1.7000000000000001E-2</c:v>
                </c:pt>
                <c:pt idx="8">
                  <c:v>0.53</c:v>
                </c:pt>
                <c:pt idx="9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0.86</c:v>
                </c:pt>
                <c:pt idx="1">
                  <c:v>0.14000000000000001</c:v>
                </c:pt>
                <c:pt idx="2">
                  <c:v>0.55100000000000005</c:v>
                </c:pt>
                <c:pt idx="3">
                  <c:v>0.44900000000000001</c:v>
                </c:pt>
                <c:pt idx="4">
                  <c:v>0.98599999999999999</c:v>
                </c:pt>
                <c:pt idx="5">
                  <c:v>1.4E-2</c:v>
                </c:pt>
                <c:pt idx="6">
                  <c:v>0.98799999999999999</c:v>
                </c:pt>
                <c:pt idx="7">
                  <c:v>1.2E-2</c:v>
                </c:pt>
                <c:pt idx="8">
                  <c:v>0.47299999999999998</c:v>
                </c:pt>
                <c:pt idx="9">
                  <c:v>0.52700000000000002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Ühistransport  - alla 30 min</c:v>
                </c:pt>
                <c:pt idx="1">
                  <c:v>üle 30 min</c:v>
                </c:pt>
                <c:pt idx="2">
                  <c:v>Auto  - alla 30 min</c:v>
                </c:pt>
                <c:pt idx="3">
                  <c:v>üle 30 min</c:v>
                </c:pt>
                <c:pt idx="4">
                  <c:v>Mootorratas  - alla 30 min</c:v>
                </c:pt>
                <c:pt idx="5">
                  <c:v>üle 30 min</c:v>
                </c:pt>
                <c:pt idx="6">
                  <c:v>Jalgratas  - alla 30 min</c:v>
                </c:pt>
                <c:pt idx="7">
                  <c:v>üle 30 min</c:v>
                </c:pt>
                <c:pt idx="8">
                  <c:v>Jalgsi - alla 30 min</c:v>
                </c:pt>
                <c:pt idx="9">
                  <c:v>üle 30 min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0.88800000000000001</c:v>
                </c:pt>
                <c:pt idx="1">
                  <c:v>0.112</c:v>
                </c:pt>
                <c:pt idx="2">
                  <c:v>0.48</c:v>
                </c:pt>
                <c:pt idx="3">
                  <c:v>0.52</c:v>
                </c:pt>
                <c:pt idx="4">
                  <c:v>0.98799999999999999</c:v>
                </c:pt>
                <c:pt idx="5">
                  <c:v>1.2E-2</c:v>
                </c:pt>
                <c:pt idx="6">
                  <c:v>0.96699999999999997</c:v>
                </c:pt>
                <c:pt idx="7">
                  <c:v>3.3000000000000002E-2</c:v>
                </c:pt>
                <c:pt idx="8">
                  <c:v>0.38100000000000001</c:v>
                </c:pt>
                <c:pt idx="9">
                  <c:v>0.61899999999999999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5104035908553"/>
          <c:y val="0.10469640414178365"/>
          <c:w val="0.69478422534139761"/>
          <c:h val="0.8386396713343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1 - Ei ole üldse rahul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Olen  väga rahul</c:v>
                </c:pt>
                <c:pt idx="10">
                  <c:v>KOOND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3.7999999999999999E-2</c:v>
                </c:pt>
                <c:pt idx="1">
                  <c:v>4.1000000000000002E-2</c:v>
                </c:pt>
                <c:pt idx="2">
                  <c:v>8.2000000000000003E-2</c:v>
                </c:pt>
                <c:pt idx="3">
                  <c:v>7.9000000000000001E-2</c:v>
                </c:pt>
                <c:pt idx="4">
                  <c:v>0.16700000000000001</c:v>
                </c:pt>
                <c:pt idx="5">
                  <c:v>0.1</c:v>
                </c:pt>
                <c:pt idx="6">
                  <c:v>0.13500000000000001</c:v>
                </c:pt>
                <c:pt idx="7">
                  <c:v>0.13600000000000001</c:v>
                </c:pt>
                <c:pt idx="8">
                  <c:v>8.6999999999999994E-2</c:v>
                </c:pt>
                <c:pt idx="9">
                  <c:v>0.13500000000000001</c:v>
                </c:pt>
                <c:pt idx="11">
                  <c:v>0.64100000000000001</c:v>
                </c:pt>
                <c:pt idx="12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1 - Ei ole üldse rahul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Olen  väga rahul</c:v>
                </c:pt>
                <c:pt idx="10">
                  <c:v>KOOND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7.0000000000000001E-3</c:v>
                </c:pt>
                <c:pt idx="1">
                  <c:v>3.4000000000000002E-2</c:v>
                </c:pt>
                <c:pt idx="2">
                  <c:v>0.02</c:v>
                </c:pt>
                <c:pt idx="3">
                  <c:v>4.1000000000000002E-2</c:v>
                </c:pt>
                <c:pt idx="4">
                  <c:v>0.10100000000000001</c:v>
                </c:pt>
                <c:pt idx="5">
                  <c:v>9.5000000000000001E-2</c:v>
                </c:pt>
                <c:pt idx="6">
                  <c:v>0.13500000000000001</c:v>
                </c:pt>
                <c:pt idx="7">
                  <c:v>0.20899999999999999</c:v>
                </c:pt>
                <c:pt idx="8">
                  <c:v>0.128</c:v>
                </c:pt>
                <c:pt idx="9">
                  <c:v>0.23</c:v>
                </c:pt>
                <c:pt idx="11">
                  <c:v>0.436</c:v>
                </c:pt>
                <c:pt idx="12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1 - Ei ole üldse rahul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Olen  väga rahul</c:v>
                </c:pt>
                <c:pt idx="10">
                  <c:v>KOOND</c:v>
                </c:pt>
                <c:pt idx="11">
                  <c:v>Vähe rahul olevad</c:v>
                </c:pt>
                <c:pt idx="12">
                  <c:v>Rahulolevad</c:v>
                </c:pt>
              </c:strCache>
            </c:strRef>
          </c:cat>
          <c:val>
            <c:numRef>
              <c:f>Sheet1!$D$2:$D$14</c:f>
              <c:numCache>
                <c:formatCode>0.00%</c:formatCode>
                <c:ptCount val="13"/>
                <c:pt idx="0">
                  <c:v>1.4999999999999999E-2</c:v>
                </c:pt>
                <c:pt idx="1">
                  <c:v>2.3E-2</c:v>
                </c:pt>
                <c:pt idx="2">
                  <c:v>3.1E-2</c:v>
                </c:pt>
                <c:pt idx="3">
                  <c:v>5.6000000000000001E-2</c:v>
                </c:pt>
                <c:pt idx="4">
                  <c:v>0.14899999999999999</c:v>
                </c:pt>
                <c:pt idx="5">
                  <c:v>6.4000000000000001E-2</c:v>
                </c:pt>
                <c:pt idx="6">
                  <c:v>0.12</c:v>
                </c:pt>
                <c:pt idx="7">
                  <c:v>0.124</c:v>
                </c:pt>
                <c:pt idx="8">
                  <c:v>0.114</c:v>
                </c:pt>
                <c:pt idx="9">
                  <c:v>0.30299999999999999</c:v>
                </c:pt>
                <c:pt idx="11">
                  <c:v>0.46</c:v>
                </c:pt>
                <c:pt idx="1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tüübid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B9-F749-865F-62C7048DB2A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B9-F749-865F-62C7048DB2A5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B9-F749-865F-62C7048DB2A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B9-F749-865F-62C7048DB2A5}"/>
              </c:ext>
            </c:extLst>
          </c:dPt>
          <c:dLbls>
            <c:dLbl>
              <c:idx val="0"/>
              <c:layout>
                <c:manualLayout>
                  <c:x val="-3.497942386831291E-2"/>
                  <c:y val="0.2078340658171661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487"/>
                        <a:gd name="adj2" fmla="val -19004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1B9-F749-865F-62C7048DB2A5}"/>
                </c:ext>
              </c:extLst>
            </c:dLbl>
            <c:dLbl>
              <c:idx val="1"/>
              <c:layout>
                <c:manualLayout>
                  <c:x val="-2.8806584362139918E-2"/>
                  <c:y val="0.16416938110749185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438"/>
                        <a:gd name="adj2" fmla="val -16947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1B9-F749-865F-62C7048DB2A5}"/>
                </c:ext>
              </c:extLst>
            </c:dLbl>
            <c:dLbl>
              <c:idx val="2"/>
              <c:layout>
                <c:manualLayout>
                  <c:x val="-6.3734648909627031E-2"/>
                  <c:y val="-3.745575373525037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547"/>
                        <a:gd name="adj2" fmla="val 13090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1B9-F749-865F-62C7048DB2A5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9-F749-865F-62C7048DB2A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Ei tegele aiatöödega</c:v>
                </c:pt>
                <c:pt idx="1">
                  <c:v>Aiatöö kui kohustus</c:v>
                </c:pt>
                <c:pt idx="2">
                  <c:v>Aiatöö kui hobi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55.9</c:v>
                </c:pt>
                <c:pt idx="1">
                  <c:v>13.2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B9-F749-865F-62C7048DB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tegele aiatöödega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1">
                  <c:v>0.81</c:v>
                </c:pt>
                <c:pt idx="2">
                  <c:v>2.7E-2</c:v>
                </c:pt>
                <c:pt idx="3">
                  <c:v>0.16300000000000001</c:v>
                </c:pt>
                <c:pt idx="5">
                  <c:v>8.0000000000000002E-3</c:v>
                </c:pt>
                <c:pt idx="6">
                  <c:v>0.99199999999999999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1">
                  <c:v>0.54</c:v>
                </c:pt>
                <c:pt idx="2">
                  <c:v>0.05</c:v>
                </c:pt>
                <c:pt idx="3">
                  <c:v>0.41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1">
                  <c:v>0.36499999999999999</c:v>
                </c:pt>
                <c:pt idx="2">
                  <c:v>5.5E-2</c:v>
                </c:pt>
                <c:pt idx="3">
                  <c:v>0.57999999999999996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71B-4821-AF47-CB3F59E775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Krundi suursus (mediaan=1200)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Aiamaa suursus (mediaan=200)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Aiamaal tegutsemise aeg (mediaan=6)</c:v>
                </c:pt>
                <c:pt idx="7">
                  <c:v>alla mediaani (&gt;5kuud)</c:v>
                </c:pt>
                <c:pt idx="8">
                  <c:v>üle mediaani (&lt;6 kuud)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0.53300000000000003</c:v>
                </c:pt>
                <c:pt idx="2">
                  <c:v>0.46700000000000003</c:v>
                </c:pt>
                <c:pt idx="4">
                  <c:v>0.60499999999999998</c:v>
                </c:pt>
                <c:pt idx="5">
                  <c:v>0.39500000000000002</c:v>
                </c:pt>
                <c:pt idx="7">
                  <c:v>0.53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Krundi suursus (mediaan=1200)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Aiamaa suursus (mediaan=200)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Aiamaal tegutsemise aeg (mediaan=6)</c:v>
                </c:pt>
                <c:pt idx="7">
                  <c:v>alla mediaani (&gt;5kuud)</c:v>
                </c:pt>
                <c:pt idx="8">
                  <c:v>üle mediaani (&lt;6 kuud)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0.48699999999999999</c:v>
                </c:pt>
                <c:pt idx="2">
                  <c:v>0.51300000000000001</c:v>
                </c:pt>
                <c:pt idx="4">
                  <c:v>0.56699999999999995</c:v>
                </c:pt>
                <c:pt idx="5">
                  <c:v>0.433</c:v>
                </c:pt>
                <c:pt idx="7">
                  <c:v>0.38300000000000001</c:v>
                </c:pt>
                <c:pt idx="8">
                  <c:v>0.61699999999999999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F-41A1-B37B-728540CB9A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Kaevan ja hooldan käsitsi oma peenraid</c:v>
                </c:pt>
                <c:pt idx="1">
                  <c:v>Suveperioodil kulub mul peenarde hoolduseks ja kastmiseks mitu tundi nädalas</c:v>
                </c:pt>
                <c:pt idx="2">
                  <c:v>Kasvatame ise oma perele vajalikud köögiviljad</c:v>
                </c:pt>
                <c:pt idx="3">
                  <c:v>Aiatöödega tegelen nädalavahetustel</c:v>
                </c:pt>
                <c:pt idx="4">
                  <c:v>Aiatööd on liiga suur kohustus ja ei lase vaba aega nautida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0.44500000000000001</c:v>
                </c:pt>
                <c:pt idx="1">
                  <c:v>0.34300000000000003</c:v>
                </c:pt>
                <c:pt idx="2">
                  <c:v>0.309</c:v>
                </c:pt>
                <c:pt idx="3">
                  <c:v>0.76600000000000001</c:v>
                </c:pt>
                <c:pt idx="4">
                  <c:v>0.126</c:v>
                </c:pt>
                <c:pt idx="5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Kaevan ja hooldan käsitsi oma peenraid</c:v>
                </c:pt>
                <c:pt idx="1">
                  <c:v>Suveperioodil kulub mul peenarde hoolduseks ja kastmiseks mitu tundi nädalas</c:v>
                </c:pt>
                <c:pt idx="2">
                  <c:v>Kasvatame ise oma perele vajalikud köögiviljad</c:v>
                </c:pt>
                <c:pt idx="3">
                  <c:v>Aiatöödega tegelen nädalavahetustel</c:v>
                </c:pt>
                <c:pt idx="4">
                  <c:v>Aiatööd on liiga suur kohustus ja ei lase vaba aega nautida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0.83799999999999997</c:v>
                </c:pt>
                <c:pt idx="1">
                  <c:v>0.81699999999999995</c:v>
                </c:pt>
                <c:pt idx="2">
                  <c:v>0.61899999999999999</c:v>
                </c:pt>
                <c:pt idx="3">
                  <c:v>0.28799999999999998</c:v>
                </c:pt>
                <c:pt idx="4">
                  <c:v>5.5E-2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B-49DD-92C3-39D7E7924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Aias on alati midagi teha, veedan seal toimetades suvisel ajal iga päev aega</c:v>
                </c:pt>
                <c:pt idx="1">
                  <c:v>Sügisel rehitsen käsitsi krundilt lehed kokku</c:v>
                </c:pt>
                <c:pt idx="2">
                  <c:v>Kodu- ja aiatöid teeme kogu perega</c:v>
                </c:pt>
                <c:pt idx="3">
                  <c:v>Suurematel kevadistel ja sügisestel töödel tulevad lapsed või sõbrad appi</c:v>
                </c:pt>
                <c:pt idx="4">
                  <c:v>Teen enamuse aiatöid masinatega (muru- või väiketraktor jms)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0.30399999999999999</c:v>
                </c:pt>
                <c:pt idx="1">
                  <c:v>0.54300000000000004</c:v>
                </c:pt>
                <c:pt idx="2">
                  <c:v>0.71199999999999997</c:v>
                </c:pt>
                <c:pt idx="3">
                  <c:v>0.5</c:v>
                </c:pt>
                <c:pt idx="4">
                  <c:v>0.629</c:v>
                </c:pt>
                <c:pt idx="5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Aias on alati midagi teha, veedan seal toimetades suvisel ajal iga päev aega</c:v>
                </c:pt>
                <c:pt idx="1">
                  <c:v>Sügisel rehitsen käsitsi krundilt lehed kokku</c:v>
                </c:pt>
                <c:pt idx="2">
                  <c:v>Kodu- ja aiatöid teeme kogu perega</c:v>
                </c:pt>
                <c:pt idx="3">
                  <c:v>Suurematel kevadistel ja sügisestel töödel tulevad lapsed või sõbrad appi</c:v>
                </c:pt>
                <c:pt idx="4">
                  <c:v>Teen enamuse aiatöid masinatega (muru- või väiketraktor jms)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0.877</c:v>
                </c:pt>
                <c:pt idx="1">
                  <c:v>0.76700000000000002</c:v>
                </c:pt>
                <c:pt idx="2">
                  <c:v>0.57999999999999996</c:v>
                </c:pt>
                <c:pt idx="3">
                  <c:v>0.35399999999999998</c:v>
                </c:pt>
                <c:pt idx="4">
                  <c:v>0.34499999999999997</c:v>
                </c:pt>
                <c:pt idx="5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C-41C8-B806-84CD57300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NS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NS  (mediaan = 120)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NS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0.7</c:v>
                </c:pt>
                <c:pt idx="2">
                  <c:v>0.3</c:v>
                </c:pt>
                <c:pt idx="4">
                  <c:v>0.75</c:v>
                </c:pt>
                <c:pt idx="5">
                  <c:v>0.25</c:v>
                </c:pt>
                <c:pt idx="7">
                  <c:v>0.67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NS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NS  (mediaan = 120)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NS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0.48499999999999999</c:v>
                </c:pt>
                <c:pt idx="2">
                  <c:v>0.51500000000000001</c:v>
                </c:pt>
                <c:pt idx="4">
                  <c:v>0.51400000000000001</c:v>
                </c:pt>
                <c:pt idx="5">
                  <c:v>0.48599999999999999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C-41C8-B806-84CD57300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NV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NV (mediaan = 60)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NV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0.60499999999999998</c:v>
                </c:pt>
                <c:pt idx="2">
                  <c:v>0.39500000000000002</c:v>
                </c:pt>
                <c:pt idx="4">
                  <c:v>0.56499999999999995</c:v>
                </c:pt>
                <c:pt idx="5">
                  <c:v>0.435</c:v>
                </c:pt>
                <c:pt idx="7">
                  <c:v>0.64</c:v>
                </c:pt>
                <c:pt idx="8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NV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NV (mediaan = 60)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NV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0.53600000000000003</c:v>
                </c:pt>
                <c:pt idx="2">
                  <c:v>0.46400000000000002</c:v>
                </c:pt>
                <c:pt idx="4">
                  <c:v>0.48599999999999999</c:v>
                </c:pt>
                <c:pt idx="5">
                  <c:v>0.51400000000000001</c:v>
                </c:pt>
                <c:pt idx="7">
                  <c:v>0.64900000000000002</c:v>
                </c:pt>
                <c:pt idx="8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943559363028826"/>
          <c:w val="0.82327313705352045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0.34</c:v>
                </c:pt>
                <c:pt idx="2">
                  <c:v>0.12</c:v>
                </c:pt>
                <c:pt idx="3">
                  <c:v>9.8000000000000004E-2</c:v>
                </c:pt>
                <c:pt idx="4">
                  <c:v>8.5999999999999993E-2</c:v>
                </c:pt>
                <c:pt idx="5">
                  <c:v>0.1</c:v>
                </c:pt>
                <c:pt idx="6">
                  <c:v>0.25600000000000001</c:v>
                </c:pt>
                <c:pt idx="8">
                  <c:v>0.67900000000000005</c:v>
                </c:pt>
                <c:pt idx="9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0.29099999999999998</c:v>
                </c:pt>
                <c:pt idx="2">
                  <c:v>7.3999999999999996E-2</c:v>
                </c:pt>
                <c:pt idx="3">
                  <c:v>0.182</c:v>
                </c:pt>
                <c:pt idx="4">
                  <c:v>0.115</c:v>
                </c:pt>
                <c:pt idx="5">
                  <c:v>0.14899999999999999</c:v>
                </c:pt>
                <c:pt idx="6">
                  <c:v>0.189</c:v>
                </c:pt>
                <c:pt idx="8">
                  <c:v>0.65500000000000003</c:v>
                </c:pt>
                <c:pt idx="9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1">
                  <c:v>0.33100000000000002</c:v>
                </c:pt>
                <c:pt idx="2">
                  <c:v>0.122</c:v>
                </c:pt>
                <c:pt idx="3">
                  <c:v>0.12</c:v>
                </c:pt>
                <c:pt idx="4">
                  <c:v>0.10299999999999999</c:v>
                </c:pt>
                <c:pt idx="5">
                  <c:v>0.10100000000000001</c:v>
                </c:pt>
                <c:pt idx="6">
                  <c:v>0.223</c:v>
                </c:pt>
                <c:pt idx="8">
                  <c:v>0.7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Aiatöödega tegelejad  44%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85347198448020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337546121952148"/>
          <c:y val="0.17947761737364654"/>
          <c:w val="0.75322482787477663"/>
          <c:h val="0.810505671087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0.56999999999999995</c:v>
                </c:pt>
                <c:pt idx="2">
                  <c:v>0.43</c:v>
                </c:pt>
                <c:pt idx="4">
                  <c:v>7.0000000000000007E-2</c:v>
                </c:pt>
                <c:pt idx="5">
                  <c:v>0.104</c:v>
                </c:pt>
                <c:pt idx="6">
                  <c:v>0.39300000000000002</c:v>
                </c:pt>
                <c:pt idx="7">
                  <c:v>0.32800000000000001</c:v>
                </c:pt>
                <c:pt idx="8">
                  <c:v>0.104</c:v>
                </c:pt>
                <c:pt idx="10">
                  <c:v>0.11</c:v>
                </c:pt>
                <c:pt idx="11">
                  <c:v>0.6</c:v>
                </c:pt>
                <c:pt idx="12">
                  <c:v>0.28999999999999998</c:v>
                </c:pt>
                <c:pt idx="14">
                  <c:v>0.72499999999999998</c:v>
                </c:pt>
                <c:pt idx="15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0.39400000000000002</c:v>
                </c:pt>
                <c:pt idx="2">
                  <c:v>0.60599999999999998</c:v>
                </c:pt>
                <c:pt idx="4">
                  <c:v>3.2000000000000001E-2</c:v>
                </c:pt>
                <c:pt idx="5">
                  <c:v>0.104</c:v>
                </c:pt>
                <c:pt idx="6">
                  <c:v>0.25600000000000001</c:v>
                </c:pt>
                <c:pt idx="7">
                  <c:v>0.36899999999999999</c:v>
                </c:pt>
                <c:pt idx="8">
                  <c:v>0.23899999999999999</c:v>
                </c:pt>
                <c:pt idx="10">
                  <c:v>7.3999999999999996E-2</c:v>
                </c:pt>
                <c:pt idx="11">
                  <c:v>0.67900000000000005</c:v>
                </c:pt>
                <c:pt idx="12">
                  <c:v>0.247</c:v>
                </c:pt>
                <c:pt idx="14">
                  <c:v>0.77400000000000002</c:v>
                </c:pt>
                <c:pt idx="15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97251702232878"/>
          <c:y val="7.1990481022654665E-2"/>
          <c:w val="0.31971670660732626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Aiatöödega tegelejad  44%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79308551105024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9148602212231816"/>
          <c:w val="0.82327313705352045"/>
          <c:h val="0.79849726633866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0.155</c:v>
                </c:pt>
                <c:pt idx="2">
                  <c:v>0.02</c:v>
                </c:pt>
                <c:pt idx="3">
                  <c:v>0.35</c:v>
                </c:pt>
                <c:pt idx="4">
                  <c:v>0.28999999999999998</c:v>
                </c:pt>
                <c:pt idx="5">
                  <c:v>0.125</c:v>
                </c:pt>
                <c:pt idx="6">
                  <c:v>0.06</c:v>
                </c:pt>
                <c:pt idx="8">
                  <c:v>0.16500000000000001</c:v>
                </c:pt>
                <c:pt idx="9">
                  <c:v>0.71499999999999997</c:v>
                </c:pt>
                <c:pt idx="1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0.153</c:v>
                </c:pt>
                <c:pt idx="2">
                  <c:v>2.3E-2</c:v>
                </c:pt>
                <c:pt idx="3">
                  <c:v>0.40300000000000002</c:v>
                </c:pt>
                <c:pt idx="4">
                  <c:v>0.219</c:v>
                </c:pt>
                <c:pt idx="5">
                  <c:v>0.13600000000000001</c:v>
                </c:pt>
                <c:pt idx="6">
                  <c:v>6.6000000000000003E-2</c:v>
                </c:pt>
                <c:pt idx="8">
                  <c:v>0.10199999999999999</c:v>
                </c:pt>
                <c:pt idx="9">
                  <c:v>0.74</c:v>
                </c:pt>
                <c:pt idx="1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7.6205336535070292E-2"/>
          <c:w val="0.31971670660732626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Aiatöödega tegelejad  44%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79308551105024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15332715204077754"/>
          <c:y val="0.16746921262497486"/>
          <c:w val="0.82327313705352045"/>
          <c:h val="0.82251407583600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0.315</c:v>
                </c:pt>
                <c:pt idx="2">
                  <c:v>0.125</c:v>
                </c:pt>
                <c:pt idx="3">
                  <c:v>0.13500000000000001</c:v>
                </c:pt>
                <c:pt idx="4">
                  <c:v>0.1</c:v>
                </c:pt>
                <c:pt idx="5">
                  <c:v>0.1</c:v>
                </c:pt>
                <c:pt idx="6">
                  <c:v>0.22500000000000001</c:v>
                </c:pt>
                <c:pt idx="8">
                  <c:v>0.61499999999999999</c:v>
                </c:pt>
                <c:pt idx="9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0.187</c:v>
                </c:pt>
                <c:pt idx="2">
                  <c:v>0.14899999999999999</c:v>
                </c:pt>
                <c:pt idx="3">
                  <c:v>0.14699999999999999</c:v>
                </c:pt>
                <c:pt idx="4">
                  <c:v>0.113</c:v>
                </c:pt>
                <c:pt idx="5">
                  <c:v>0.104</c:v>
                </c:pt>
                <c:pt idx="6">
                  <c:v>0.3</c:v>
                </c:pt>
                <c:pt idx="8">
                  <c:v>0.53900000000000003</c:v>
                </c:pt>
                <c:pt idx="9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5.0375352475045682E-2"/>
          <c:w val="0.31971670660732626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Aiatöödega tegelejad  44%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85347198448020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2941410856251665"/>
          <c:y val="0.17947761737364651"/>
          <c:w val="0.74718618053178132"/>
          <c:h val="0.810505671087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Aiatöö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0.26600000000000001</c:v>
                </c:pt>
                <c:pt idx="2">
                  <c:v>0.27800000000000002</c:v>
                </c:pt>
                <c:pt idx="3">
                  <c:v>0.20100000000000001</c:v>
                </c:pt>
                <c:pt idx="4">
                  <c:v>0.254</c:v>
                </c:pt>
                <c:pt idx="6">
                  <c:v>0.20499999999999999</c:v>
                </c:pt>
                <c:pt idx="7">
                  <c:v>0.33500000000000002</c:v>
                </c:pt>
                <c:pt idx="8">
                  <c:v>0.255</c:v>
                </c:pt>
                <c:pt idx="9">
                  <c:v>0.20499999999999999</c:v>
                </c:pt>
                <c:pt idx="11">
                  <c:v>0.155</c:v>
                </c:pt>
                <c:pt idx="12">
                  <c:v>0.33</c:v>
                </c:pt>
                <c:pt idx="13">
                  <c:v>0.26</c:v>
                </c:pt>
                <c:pt idx="14">
                  <c:v>0.13500000000000001</c:v>
                </c:pt>
                <c:pt idx="1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Aiatöö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0.28000000000000003</c:v>
                </c:pt>
                <c:pt idx="2">
                  <c:v>0.35499999999999998</c:v>
                </c:pt>
                <c:pt idx="3">
                  <c:v>0.16600000000000001</c:v>
                </c:pt>
                <c:pt idx="4">
                  <c:v>0.19900000000000001</c:v>
                </c:pt>
                <c:pt idx="6">
                  <c:v>0.30599999999999999</c:v>
                </c:pt>
                <c:pt idx="7">
                  <c:v>0.36799999999999999</c:v>
                </c:pt>
                <c:pt idx="8">
                  <c:v>0.17699999999999999</c:v>
                </c:pt>
                <c:pt idx="9">
                  <c:v>0.14899999999999999</c:v>
                </c:pt>
                <c:pt idx="11">
                  <c:v>0.128</c:v>
                </c:pt>
                <c:pt idx="12">
                  <c:v>0.32100000000000001</c:v>
                </c:pt>
                <c:pt idx="13">
                  <c:v>0.185</c:v>
                </c:pt>
                <c:pt idx="14">
                  <c:v>0.115</c:v>
                </c:pt>
                <c:pt idx="15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618024649092782"/>
          <c:y val="6.9588800072920329E-2"/>
          <c:w val="0.31971670660732626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0" i="0" baseline="0" dirty="0">
                <a:effectLst/>
              </a:rPr>
              <a:t>Aiatöödega tegelejad  44%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79308551105024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559841568716954"/>
          <c:y val="0.16266585072550618"/>
          <c:w val="0.72061613222260268"/>
          <c:h val="0.827317437735475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Pingutaja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0.249</c:v>
                </c:pt>
                <c:pt idx="2">
                  <c:v>0.17399999999999999</c:v>
                </c:pt>
                <c:pt idx="3">
                  <c:v>0.57699999999999996</c:v>
                </c:pt>
                <c:pt idx="5">
                  <c:v>0.435</c:v>
                </c:pt>
                <c:pt idx="6">
                  <c:v>0.56499999999999995</c:v>
                </c:pt>
                <c:pt idx="8">
                  <c:v>0.63800000000000001</c:v>
                </c:pt>
                <c:pt idx="9">
                  <c:v>0.36199999999999999</c:v>
                </c:pt>
                <c:pt idx="11">
                  <c:v>0.505</c:v>
                </c:pt>
                <c:pt idx="12">
                  <c:v>0.495</c:v>
                </c:pt>
                <c:pt idx="14">
                  <c:v>0.80500000000000005</c:v>
                </c:pt>
                <c:pt idx="15">
                  <c:v>0.19500000000000001</c:v>
                </c:pt>
                <c:pt idx="17">
                  <c:v>0.47199999999999998</c:v>
                </c:pt>
                <c:pt idx="18">
                  <c:v>0.34200000000000003</c:v>
                </c:pt>
                <c:pt idx="19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Kõndija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0.23599999999999999</c:v>
                </c:pt>
                <c:pt idx="2">
                  <c:v>0.223</c:v>
                </c:pt>
                <c:pt idx="3">
                  <c:v>0.54</c:v>
                </c:pt>
                <c:pt idx="5">
                  <c:v>0.42299999999999999</c:v>
                </c:pt>
                <c:pt idx="6">
                  <c:v>0.57699999999999996</c:v>
                </c:pt>
                <c:pt idx="8">
                  <c:v>0.629</c:v>
                </c:pt>
                <c:pt idx="9">
                  <c:v>0.371</c:v>
                </c:pt>
                <c:pt idx="11">
                  <c:v>0.40200000000000002</c:v>
                </c:pt>
                <c:pt idx="12">
                  <c:v>0.59799999999999998</c:v>
                </c:pt>
                <c:pt idx="14">
                  <c:v>0.753</c:v>
                </c:pt>
                <c:pt idx="15">
                  <c:v>0.247</c:v>
                </c:pt>
                <c:pt idx="17">
                  <c:v>0.40100000000000002</c:v>
                </c:pt>
                <c:pt idx="18">
                  <c:v>0.377</c:v>
                </c:pt>
                <c:pt idx="19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72614021073455"/>
          <c:y val="5.2777033424780018E-2"/>
          <c:w val="0.31971670660732626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1">
                  <c:v>0.63900000000000001</c:v>
                </c:pt>
                <c:pt idx="2">
                  <c:v>0.03</c:v>
                </c:pt>
                <c:pt idx="3">
                  <c:v>0.33100000000000002</c:v>
                </c:pt>
                <c:pt idx="5">
                  <c:v>0.45</c:v>
                </c:pt>
                <c:pt idx="6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1">
                  <c:v>0.65500000000000003</c:v>
                </c:pt>
                <c:pt idx="2">
                  <c:v>4.1000000000000002E-2</c:v>
                </c:pt>
                <c:pt idx="3">
                  <c:v>0.30399999999999999</c:v>
                </c:pt>
                <c:pt idx="5">
                  <c:v>0.439</c:v>
                </c:pt>
                <c:pt idx="6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Kas Teie tegelete enda või lähedaste maad kasutades aiandusega?</c:v>
                </c:pt>
                <c:pt idx="5">
                  <c:v>Jah</c:v>
                </c:pt>
                <c:pt idx="6">
                  <c:v>Ei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1">
                  <c:v>0.627</c:v>
                </c:pt>
                <c:pt idx="2">
                  <c:v>5.6000000000000001E-2</c:v>
                </c:pt>
                <c:pt idx="3">
                  <c:v>0.317</c:v>
                </c:pt>
                <c:pt idx="5">
                  <c:v>0.437</c:v>
                </c:pt>
                <c:pt idx="6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71B-4821-AF47-CB3F59E775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Krundi suursus (mediaan=1200)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Aiamaa suursus (mediaan=200)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Aiamaal tegutsemise aeg (mediaan=6)</c:v>
                </c:pt>
                <c:pt idx="7">
                  <c:v>alla mediaani (&gt;5kuud)</c:v>
                </c:pt>
                <c:pt idx="8">
                  <c:v>üle mediaani (&lt;6 kuud)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0.51500000000000001</c:v>
                </c:pt>
                <c:pt idx="2">
                  <c:v>0.48499999999999999</c:v>
                </c:pt>
                <c:pt idx="4">
                  <c:v>0.58499999999999996</c:v>
                </c:pt>
                <c:pt idx="5">
                  <c:v>0.41499999999999998</c:v>
                </c:pt>
                <c:pt idx="7">
                  <c:v>0.41099999999999998</c:v>
                </c:pt>
                <c:pt idx="8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Krundi suursus (mediaan=1200)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Aiamaa suursus (mediaan=200)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Aiamaal tegutsemise aeg (mediaan=6)</c:v>
                </c:pt>
                <c:pt idx="7">
                  <c:v>alla mediaani (&gt;5kuud)</c:v>
                </c:pt>
                <c:pt idx="8">
                  <c:v>üle mediaani (&lt;6 kuud)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0.42899999999999999</c:v>
                </c:pt>
                <c:pt idx="2">
                  <c:v>0.57099999999999995</c:v>
                </c:pt>
                <c:pt idx="4">
                  <c:v>0.56899999999999995</c:v>
                </c:pt>
                <c:pt idx="5">
                  <c:v>0.43099999999999999</c:v>
                </c:pt>
                <c:pt idx="7">
                  <c:v>0.50800000000000001</c:v>
                </c:pt>
                <c:pt idx="8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Krundi suursus (mediaan=1200)</c:v>
                </c:pt>
                <c:pt idx="1">
                  <c:v>alla mediaansuuruse</c:v>
                </c:pt>
                <c:pt idx="2">
                  <c:v>üle mediaansuuruse</c:v>
                </c:pt>
                <c:pt idx="3">
                  <c:v>Aiamaa suursus (mediaan=200)</c:v>
                </c:pt>
                <c:pt idx="4">
                  <c:v>alla mediaansuuruse</c:v>
                </c:pt>
                <c:pt idx="5">
                  <c:v>üle mediaansuuruse</c:v>
                </c:pt>
                <c:pt idx="6">
                  <c:v>Aiamaal tegutsemise aeg (mediaan=6)</c:v>
                </c:pt>
                <c:pt idx="7">
                  <c:v>alla mediaani (&gt;5kuud)</c:v>
                </c:pt>
                <c:pt idx="8">
                  <c:v>üle mediaani (&lt;6 kuud)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1">
                  <c:v>0.48799999999999999</c:v>
                </c:pt>
                <c:pt idx="2">
                  <c:v>0.51200000000000001</c:v>
                </c:pt>
                <c:pt idx="4">
                  <c:v>0.57799999999999996</c:v>
                </c:pt>
                <c:pt idx="5">
                  <c:v>0.42199999999999999</c:v>
                </c:pt>
                <c:pt idx="7">
                  <c:v>0.441</c:v>
                </c:pt>
                <c:pt idx="8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D-40FD-80DE-46777A2D2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27-4DF2-9201-F7BDE2D45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Kaevan ja hooldan käsitsi oma peenraid</c:v>
                </c:pt>
                <c:pt idx="1">
                  <c:v>Suveperioodil kulub mul peenarde hoolduseks ja kastmiseks mitu tundi nädalas</c:v>
                </c:pt>
                <c:pt idx="2">
                  <c:v>Kasvatame ise oma perele vajalikud köögiviljad</c:v>
                </c:pt>
                <c:pt idx="3">
                  <c:v>Aiatöödega tegelen nädalavahetustel</c:v>
                </c:pt>
                <c:pt idx="4">
                  <c:v>Aiatööd on liiga suur kohustus ja ei lase vaba aega nautida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0.71499999999999997</c:v>
                </c:pt>
                <c:pt idx="1">
                  <c:v>0.68500000000000005</c:v>
                </c:pt>
                <c:pt idx="2">
                  <c:v>0.56000000000000005</c:v>
                </c:pt>
                <c:pt idx="3">
                  <c:v>0.40500000000000003</c:v>
                </c:pt>
                <c:pt idx="4">
                  <c:v>6.8000000000000005E-2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Kaevan ja hooldan käsitsi oma peenraid</c:v>
                </c:pt>
                <c:pt idx="1">
                  <c:v>Suveperioodil kulub mul peenarde hoolduseks ja kastmiseks mitu tundi nädalas</c:v>
                </c:pt>
                <c:pt idx="2">
                  <c:v>Kasvatame ise oma perele vajalikud köögiviljad</c:v>
                </c:pt>
                <c:pt idx="3">
                  <c:v>Aiatöödega tegelen nädalavahetustel</c:v>
                </c:pt>
                <c:pt idx="4">
                  <c:v>Aiatööd on liiga suur kohustus ja ei lase vaba aega nautida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0.69299999999999995</c:v>
                </c:pt>
                <c:pt idx="1">
                  <c:v>0.67800000000000005</c:v>
                </c:pt>
                <c:pt idx="2">
                  <c:v>0.51100000000000001</c:v>
                </c:pt>
                <c:pt idx="3">
                  <c:v>0.57599999999999996</c:v>
                </c:pt>
                <c:pt idx="4">
                  <c:v>0.16900000000000001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Kaevan ja hooldan käsitsi oma peenraid</c:v>
                </c:pt>
                <c:pt idx="1">
                  <c:v>Suveperioodil kulub mul peenarde hoolduseks ja kastmiseks mitu tundi nädalas</c:v>
                </c:pt>
                <c:pt idx="2">
                  <c:v>Kasvatame ise oma perele vajalikud köögiviljad</c:v>
                </c:pt>
                <c:pt idx="3">
                  <c:v>Aiatöödega tegelen nädalavahetustel</c:v>
                </c:pt>
                <c:pt idx="4">
                  <c:v>Aiatööd on liiga suur kohustus ja ei lase vaba aega nautida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0.751</c:v>
                </c:pt>
                <c:pt idx="1">
                  <c:v>0.67100000000000004</c:v>
                </c:pt>
                <c:pt idx="2">
                  <c:v>0.47699999999999998</c:v>
                </c:pt>
                <c:pt idx="3">
                  <c:v>0.42099999999999999</c:v>
                </c:pt>
                <c:pt idx="4">
                  <c:v>0.06</c:v>
                </c:pt>
                <c:pt idx="5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F-4EAB-B057-5F07FC632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B-40B6-A6A2-5CD6A5030B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Aias on alati midagi teha, veedan seal toimetades suvisel ajal iga päev aega</c:v>
                </c:pt>
                <c:pt idx="1">
                  <c:v>Sügisel rehitsen käsitsi krundilt lehed kokku</c:v>
                </c:pt>
                <c:pt idx="2">
                  <c:v>Kodu- ja aiatöid teeme kogu perega</c:v>
                </c:pt>
                <c:pt idx="3">
                  <c:v>Teen enamuse aiatöid masinatega (muru- või väiketraktor jms)</c:v>
                </c:pt>
                <c:pt idx="4">
                  <c:v>Suurematel kevadistel ja sügisestel töödel tulevad lapsed või sõbrad appi</c:v>
                </c:pt>
                <c:pt idx="5">
                  <c:v>Mitte ükski neist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0.72199999999999998</c:v>
                </c:pt>
                <c:pt idx="1">
                  <c:v>0.67400000000000004</c:v>
                </c:pt>
                <c:pt idx="2">
                  <c:v>0.59899999999999998</c:v>
                </c:pt>
                <c:pt idx="3">
                  <c:v>0.443</c:v>
                </c:pt>
                <c:pt idx="4">
                  <c:v>0.41799999999999998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Aias on alati midagi teha, veedan seal toimetades suvisel ajal iga päev aega</c:v>
                </c:pt>
                <c:pt idx="1">
                  <c:v>Sügisel rehitsen käsitsi krundilt lehed kokku</c:v>
                </c:pt>
                <c:pt idx="2">
                  <c:v>Kodu- ja aiatöid teeme kogu perega</c:v>
                </c:pt>
                <c:pt idx="3">
                  <c:v>Teen enamuse aiatöid masinatega (muru- või väiketraktor jms)</c:v>
                </c:pt>
                <c:pt idx="4">
                  <c:v>Suurematel kevadistel ja sügisestel töödel tulevad lapsed või sõbrad appi</c:v>
                </c:pt>
                <c:pt idx="5">
                  <c:v>Mitte ükski neist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0.66900000000000004</c:v>
                </c:pt>
                <c:pt idx="1">
                  <c:v>0.71099999999999997</c:v>
                </c:pt>
                <c:pt idx="2">
                  <c:v>0.56100000000000005</c:v>
                </c:pt>
                <c:pt idx="3">
                  <c:v>0.51700000000000002</c:v>
                </c:pt>
                <c:pt idx="4">
                  <c:v>0.28000000000000003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Aias on alati midagi teha, veedan seal toimetades suvisel ajal iga päev aega</c:v>
                </c:pt>
                <c:pt idx="1">
                  <c:v>Sügisel rehitsen käsitsi krundilt lehed kokku</c:v>
                </c:pt>
                <c:pt idx="2">
                  <c:v>Kodu- ja aiatöid teeme kogu perega</c:v>
                </c:pt>
                <c:pt idx="3">
                  <c:v>Teen enamuse aiatöid masinatega (muru- või väiketraktor jms)</c:v>
                </c:pt>
                <c:pt idx="4">
                  <c:v>Suurematel kevadistel ja sügisestel töödel tulevad lapsed või sõbrad appi</c:v>
                </c:pt>
                <c:pt idx="5">
                  <c:v>Mitte ükski neist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0.69499999999999995</c:v>
                </c:pt>
                <c:pt idx="1">
                  <c:v>0.749</c:v>
                </c:pt>
                <c:pt idx="2">
                  <c:v>0.67400000000000004</c:v>
                </c:pt>
                <c:pt idx="3">
                  <c:v>0.371</c:v>
                </c:pt>
                <c:pt idx="4">
                  <c:v>0.39400000000000002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B-4FB0-AA9C-0E7BFA02B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C-41C8-B806-84CD57300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NS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NS  (mediaan = 120)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NS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0.58299999999999996</c:v>
                </c:pt>
                <c:pt idx="2">
                  <c:v>0.41799999999999998</c:v>
                </c:pt>
                <c:pt idx="4">
                  <c:v>0.59899999999999998</c:v>
                </c:pt>
                <c:pt idx="5">
                  <c:v>0.40100000000000002</c:v>
                </c:pt>
                <c:pt idx="7">
                  <c:v>0.53300000000000003</c:v>
                </c:pt>
                <c:pt idx="8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NS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NS  (mediaan = 120)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NS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0.55400000000000005</c:v>
                </c:pt>
                <c:pt idx="2">
                  <c:v>0.44600000000000001</c:v>
                </c:pt>
                <c:pt idx="4">
                  <c:v>0.6</c:v>
                </c:pt>
                <c:pt idx="5">
                  <c:v>0.4</c:v>
                </c:pt>
                <c:pt idx="7">
                  <c:v>0.69199999999999995</c:v>
                </c:pt>
                <c:pt idx="8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NS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NS  (mediaan = 120)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NS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1">
                  <c:v>0.49299999999999999</c:v>
                </c:pt>
                <c:pt idx="2">
                  <c:v>0.50700000000000001</c:v>
                </c:pt>
                <c:pt idx="4">
                  <c:v>0.55900000000000005</c:v>
                </c:pt>
                <c:pt idx="5">
                  <c:v>0.441</c:v>
                </c:pt>
                <c:pt idx="7">
                  <c:v>0.55000000000000004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9-42C9-9491-D3F50490F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943559363028826"/>
          <c:w val="0.74718618053178132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</c:v>
                </c:pt>
                <c:pt idx="1">
                  <c:v>0.308</c:v>
                </c:pt>
                <c:pt idx="2">
                  <c:v>0.32900000000000001</c:v>
                </c:pt>
                <c:pt idx="3">
                  <c:v>0.13400000000000001</c:v>
                </c:pt>
                <c:pt idx="4">
                  <c:v>0.22900000000000001</c:v>
                </c:pt>
                <c:pt idx="6">
                  <c:v>0.32800000000000001</c:v>
                </c:pt>
                <c:pt idx="7">
                  <c:v>0.28399999999999997</c:v>
                </c:pt>
                <c:pt idx="8">
                  <c:v>0.20200000000000001</c:v>
                </c:pt>
                <c:pt idx="9">
                  <c:v>0.187</c:v>
                </c:pt>
                <c:pt idx="11">
                  <c:v>9.0999999999999998E-2</c:v>
                </c:pt>
                <c:pt idx="12">
                  <c:v>0.32200000000000001</c:v>
                </c:pt>
                <c:pt idx="13">
                  <c:v>0.185</c:v>
                </c:pt>
                <c:pt idx="14">
                  <c:v>0.17</c:v>
                </c:pt>
                <c:pt idx="15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0.28100000000000003</c:v>
                </c:pt>
                <c:pt idx="2">
                  <c:v>0.375</c:v>
                </c:pt>
                <c:pt idx="3">
                  <c:v>8.5999999999999993E-2</c:v>
                </c:pt>
                <c:pt idx="4">
                  <c:v>0.25800000000000001</c:v>
                </c:pt>
                <c:pt idx="6">
                  <c:v>0.122</c:v>
                </c:pt>
                <c:pt idx="7">
                  <c:v>0.51400000000000001</c:v>
                </c:pt>
                <c:pt idx="8">
                  <c:v>0.17599999999999999</c:v>
                </c:pt>
                <c:pt idx="9">
                  <c:v>0.189</c:v>
                </c:pt>
                <c:pt idx="11">
                  <c:v>7.3999999999999996E-2</c:v>
                </c:pt>
                <c:pt idx="12">
                  <c:v>0.19600000000000001</c:v>
                </c:pt>
                <c:pt idx="13">
                  <c:v>0.71599999999999997</c:v>
                </c:pt>
                <c:pt idx="14">
                  <c:v>7.0000000000000001E-3</c:v>
                </c:pt>
                <c:pt idx="1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Sheet1!$D$2:$D$17</c:f>
              <c:numCache>
                <c:formatCode>0.00%</c:formatCode>
                <c:ptCount val="16"/>
                <c:pt idx="1">
                  <c:v>0.18</c:v>
                </c:pt>
                <c:pt idx="2">
                  <c:v>0.36199999999999999</c:v>
                </c:pt>
                <c:pt idx="3">
                  <c:v>0.253</c:v>
                </c:pt>
                <c:pt idx="4">
                  <c:v>0.20599999999999999</c:v>
                </c:pt>
                <c:pt idx="6">
                  <c:v>0.19600000000000001</c:v>
                </c:pt>
                <c:pt idx="7">
                  <c:v>0.32600000000000001</c:v>
                </c:pt>
                <c:pt idx="8">
                  <c:v>0.30599999999999999</c:v>
                </c:pt>
                <c:pt idx="9">
                  <c:v>0.17100000000000001</c:v>
                </c:pt>
                <c:pt idx="11">
                  <c:v>0.161</c:v>
                </c:pt>
                <c:pt idx="12">
                  <c:v>0.38800000000000001</c:v>
                </c:pt>
                <c:pt idx="13">
                  <c:v>0.16500000000000001</c:v>
                </c:pt>
                <c:pt idx="14">
                  <c:v>0.17799999999999999</c:v>
                </c:pt>
                <c:pt idx="15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Aiatöödega tegelejad  44%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title>
    <c:autoTitleDeleted val="0"/>
    <c:plotArea>
      <c:layout>
        <c:manualLayout>
          <c:layoutTarget val="inner"/>
          <c:xMode val="edge"/>
          <c:yMode val="edge"/>
          <c:x val="0.28094345543763555"/>
          <c:y val="0.20491184208569976"/>
          <c:w val="0.69478422534139761"/>
          <c:h val="0.716739473662913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DC-41C8-B806-84CD57300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NV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NV (mediaan = 60)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NV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0.57799999999999996</c:v>
                </c:pt>
                <c:pt idx="2">
                  <c:v>0.42299999999999999</c:v>
                </c:pt>
                <c:pt idx="4">
                  <c:v>0.52800000000000002</c:v>
                </c:pt>
                <c:pt idx="5">
                  <c:v>0.47299999999999998</c:v>
                </c:pt>
                <c:pt idx="7">
                  <c:v>0.63200000000000001</c:v>
                </c:pt>
                <c:pt idx="8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NV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NV (mediaan = 60)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NV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0.52300000000000002</c:v>
                </c:pt>
                <c:pt idx="2">
                  <c:v>0.47699999999999998</c:v>
                </c:pt>
                <c:pt idx="4">
                  <c:v>0.48499999999999999</c:v>
                </c:pt>
                <c:pt idx="5">
                  <c:v>0.51500000000000001</c:v>
                </c:pt>
                <c:pt idx="7">
                  <c:v>0.754</c:v>
                </c:pt>
                <c:pt idx="8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tööd NV (mediaan = 30)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tööd NV (mediaan = 60)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tööd NV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1">
                  <c:v>0.54</c:v>
                </c:pt>
                <c:pt idx="2">
                  <c:v>0.46</c:v>
                </c:pt>
                <c:pt idx="4">
                  <c:v>0.49299999999999999</c:v>
                </c:pt>
                <c:pt idx="5">
                  <c:v>0.50700000000000001</c:v>
                </c:pt>
                <c:pt idx="7">
                  <c:v>0.64500000000000002</c:v>
                </c:pt>
                <c:pt idx="8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8-43EE-B11C-5FB2710BF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Kodutöö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D7-1746-ACD5-AA0292F9A23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D7-1746-ACD5-AA0292F9A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D7-1746-ACD5-AA0292F9A23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D7-1746-ACD5-AA0292F9A233}"/>
              </c:ext>
            </c:extLst>
          </c:dPt>
          <c:dLbls>
            <c:dLbl>
              <c:idx val="0"/>
              <c:layout>
                <c:manualLayout>
                  <c:x val="-2.05761316872428E-3"/>
                  <c:y val="-0.102103587884501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7-1746-ACD5-AA0292F9A233}"/>
                </c:ext>
              </c:extLst>
            </c:dLbl>
            <c:dLbl>
              <c:idx val="1"/>
              <c:layout>
                <c:manualLayout>
                  <c:x val="-2.8806584362139918E-2"/>
                  <c:y val="0.16416938110749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7-1746-ACD5-AA0292F9A233}"/>
                </c:ext>
              </c:extLst>
            </c:dLbl>
            <c:dLbl>
              <c:idx val="2"/>
              <c:layout>
                <c:manualLayout>
                  <c:x val="-2.0524772366417161E-2"/>
                  <c:y val="-6.11006238801549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D7-1746-ACD5-AA0292F9A233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D7-1746-ACD5-AA0292F9A23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Kodu koristamine kui kohustus</c:v>
                </c:pt>
                <c:pt idx="1">
                  <c:v>Kodu koristamine  kui hobi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30.6</c:v>
                </c:pt>
                <c:pt idx="1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D7-1746-ACD5-AA0292F9A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Hooldatav elamispind ruutmeetrites (mediaan = 65)</c:v>
                </c:pt>
                <c:pt idx="5">
                  <c:v>alla mediaani</c:v>
                </c:pt>
                <c:pt idx="6">
                  <c:v>üle mediaani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1">
                  <c:v>0.56200000000000006</c:v>
                </c:pt>
                <c:pt idx="2">
                  <c:v>5.6000000000000001E-2</c:v>
                </c:pt>
                <c:pt idx="3">
                  <c:v>0.38200000000000001</c:v>
                </c:pt>
                <c:pt idx="5">
                  <c:v>0.43</c:v>
                </c:pt>
                <c:pt idx="6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Hooldatav elamispind ruutmeetrites (mediaan = 65)</c:v>
                </c:pt>
                <c:pt idx="5">
                  <c:v>alla mediaani</c:v>
                </c:pt>
                <c:pt idx="6">
                  <c:v>üle mediaani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1">
                  <c:v>0.67</c:v>
                </c:pt>
                <c:pt idx="2">
                  <c:v>3.2000000000000001E-2</c:v>
                </c:pt>
                <c:pt idx="3">
                  <c:v>0.29799999999999999</c:v>
                </c:pt>
                <c:pt idx="5">
                  <c:v>0.58299999999999996</c:v>
                </c:pt>
                <c:pt idx="6">
                  <c:v>0.41699999999999998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Pesen põrandaid käsitsi</c:v>
                </c:pt>
                <c:pt idx="1">
                  <c:v>Pesen nõusid käsitsi</c:v>
                </c:pt>
                <c:pt idx="2">
                  <c:v>Kodu korrashoidmiseks kulutan nädalas mitu tundi</c:v>
                </c:pt>
                <c:pt idx="3">
                  <c:v>Pühin põrandatelt tolmu käsitsi</c:v>
                </c:pt>
                <c:pt idx="4">
                  <c:v>Pesen aknaid mitu korda aastas</c:v>
                </c:pt>
                <c:pt idx="5">
                  <c:v>Roogin oma maja ümbrusest ise lund</c:v>
                </c:pt>
                <c:pt idx="6">
                  <c:v>Suurema koristamise ja akende pesu võtan ette üks kord aastas</c:v>
                </c:pt>
                <c:pt idx="7">
                  <c:v>Nõusid peseme nõudepesumasinaga</c:v>
                </c:pt>
                <c:pt idx="8">
                  <c:v>Lõikan, lõhun või laon riita oma küttepuud ise</c:v>
                </c:pt>
                <c:pt idx="9">
                  <c:v>Tellin koristamise abiliselt või firmalt</c:v>
                </c:pt>
                <c:pt idx="10">
                  <c:v>Mitte ükski neist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0.35199999999999998</c:v>
                </c:pt>
                <c:pt idx="1">
                  <c:v>0.29099999999999998</c:v>
                </c:pt>
                <c:pt idx="2">
                  <c:v>0.34799999999999998</c:v>
                </c:pt>
                <c:pt idx="3">
                  <c:v>0.30399999999999999</c:v>
                </c:pt>
                <c:pt idx="4">
                  <c:v>0.19800000000000001</c:v>
                </c:pt>
                <c:pt idx="5">
                  <c:v>0.47599999999999998</c:v>
                </c:pt>
                <c:pt idx="6">
                  <c:v>0.45900000000000002</c:v>
                </c:pt>
                <c:pt idx="7">
                  <c:v>0.69199999999999995</c:v>
                </c:pt>
                <c:pt idx="8">
                  <c:v>0.29899999999999999</c:v>
                </c:pt>
                <c:pt idx="9">
                  <c:v>8.5000000000000006E-2</c:v>
                </c:pt>
                <c:pt idx="1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Pesen põrandaid käsitsi</c:v>
                </c:pt>
                <c:pt idx="1">
                  <c:v>Pesen nõusid käsitsi</c:v>
                </c:pt>
                <c:pt idx="2">
                  <c:v>Kodu korrashoidmiseks kulutan nädalas mitu tundi</c:v>
                </c:pt>
                <c:pt idx="3">
                  <c:v>Pühin põrandatelt tolmu käsitsi</c:v>
                </c:pt>
                <c:pt idx="4">
                  <c:v>Pesen aknaid mitu korda aastas</c:v>
                </c:pt>
                <c:pt idx="5">
                  <c:v>Roogin oma maja ümbrusest ise lund</c:v>
                </c:pt>
                <c:pt idx="6">
                  <c:v>Suurema koristamise ja akende pesu võtan ette üks kord aastas</c:v>
                </c:pt>
                <c:pt idx="7">
                  <c:v>Nõusid peseme nõudepesumasinaga</c:v>
                </c:pt>
                <c:pt idx="8">
                  <c:v>Lõikan, lõhun või laon riita oma küttepuud ise</c:v>
                </c:pt>
                <c:pt idx="9">
                  <c:v>Tellin koristamise abiliselt või firmalt</c:v>
                </c:pt>
                <c:pt idx="10">
                  <c:v>Mitte ükski neist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0.81</c:v>
                </c:pt>
                <c:pt idx="1">
                  <c:v>0.76600000000000001</c:v>
                </c:pt>
                <c:pt idx="2">
                  <c:v>0.72299999999999998</c:v>
                </c:pt>
                <c:pt idx="3">
                  <c:v>0.58199999999999996</c:v>
                </c:pt>
                <c:pt idx="4">
                  <c:v>0.58099999999999996</c:v>
                </c:pt>
                <c:pt idx="5">
                  <c:v>0.44</c:v>
                </c:pt>
                <c:pt idx="6">
                  <c:v>0.38100000000000001</c:v>
                </c:pt>
                <c:pt idx="7">
                  <c:v>0.27400000000000002</c:v>
                </c:pt>
                <c:pt idx="8">
                  <c:v>0.26700000000000002</c:v>
                </c:pt>
                <c:pt idx="9">
                  <c:v>5.0000000000000001E-3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Põrandate pühkimine ja pesemine on mõnus ja kerge tegevus</c:v>
                </c:pt>
                <c:pt idx="1">
                  <c:v>Olen argipäevadel liiga väsinud, et koristamisega tegeleda</c:v>
                </c:pt>
                <c:pt idx="2">
                  <c:v>Koristamine on ebameeldiv ja raiskab aega</c:v>
                </c:pt>
                <c:pt idx="3">
                  <c:v>Mul pole piisavalt aega, et kodu või aia korrashoidmisega pidevalt tegeleda</c:v>
                </c:pt>
                <c:pt idx="4">
                  <c:v>Mitte ükski neist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6.7000000000000004E-2</c:v>
                </c:pt>
                <c:pt idx="1">
                  <c:v>0.67200000000000004</c:v>
                </c:pt>
                <c:pt idx="2">
                  <c:v>0.47699999999999998</c:v>
                </c:pt>
                <c:pt idx="3">
                  <c:v>0.48299999999999998</c:v>
                </c:pt>
                <c:pt idx="4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Põrandate pühkimine ja pesemine on mõnus ja kerge tegevus</c:v>
                </c:pt>
                <c:pt idx="1">
                  <c:v>Olen argipäevadel liiga väsinud, et koristamisega tegeleda</c:v>
                </c:pt>
                <c:pt idx="2">
                  <c:v>Koristamine on ebameeldiv ja raiskab aega</c:v>
                </c:pt>
                <c:pt idx="3">
                  <c:v>Mul pole piisavalt aega, et kodu või aia korrashoidmisega pidevalt tegeleda</c:v>
                </c:pt>
                <c:pt idx="4">
                  <c:v>Mitte ükski neist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0.67300000000000004</c:v>
                </c:pt>
                <c:pt idx="1">
                  <c:v>0.27700000000000002</c:v>
                </c:pt>
                <c:pt idx="2">
                  <c:v>0.183</c:v>
                </c:pt>
                <c:pt idx="3">
                  <c:v>0.14000000000000001</c:v>
                </c:pt>
                <c:pt idx="4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koristamine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koristamine (mediaan = 50)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koristamine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0.65700000000000003</c:v>
                </c:pt>
                <c:pt idx="2">
                  <c:v>0.34300000000000003</c:v>
                </c:pt>
                <c:pt idx="4">
                  <c:v>0.58699999999999997</c:v>
                </c:pt>
                <c:pt idx="5">
                  <c:v>0.41299999999999998</c:v>
                </c:pt>
                <c:pt idx="7">
                  <c:v>0.67400000000000004</c:v>
                </c:pt>
                <c:pt idx="8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koristamine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koristamine (mediaan = 50)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koristamine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0.63700000000000001</c:v>
                </c:pt>
                <c:pt idx="2">
                  <c:v>0.36299999999999999</c:v>
                </c:pt>
                <c:pt idx="4">
                  <c:v>0.46200000000000002</c:v>
                </c:pt>
                <c:pt idx="5">
                  <c:v>0.53800000000000003</c:v>
                </c:pt>
                <c:pt idx="7">
                  <c:v>0.56799999999999995</c:v>
                </c:pt>
                <c:pt idx="8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füüsilise koormusega kodu- ja aiatöid tehes?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füüsilise koormusega kodu- ja aiatöid tehes? KOOND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4.1000000000000002E-2</c:v>
                </c:pt>
                <c:pt idx="2">
                  <c:v>2.1000000000000001E-2</c:v>
                </c:pt>
                <c:pt idx="3">
                  <c:v>6.4000000000000001E-2</c:v>
                </c:pt>
                <c:pt idx="4">
                  <c:v>5.0999999999999997E-2</c:v>
                </c:pt>
                <c:pt idx="5">
                  <c:v>0.16500000000000001</c:v>
                </c:pt>
                <c:pt idx="6">
                  <c:v>8.1000000000000003E-2</c:v>
                </c:pt>
                <c:pt idx="7">
                  <c:v>0.128</c:v>
                </c:pt>
                <c:pt idx="8">
                  <c:v>0.16900000000000001</c:v>
                </c:pt>
                <c:pt idx="9">
                  <c:v>0.10100000000000001</c:v>
                </c:pt>
                <c:pt idx="10">
                  <c:v>0.17799999999999999</c:v>
                </c:pt>
                <c:pt idx="12">
                  <c:v>0.55200000000000005</c:v>
                </c:pt>
                <c:pt idx="13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füüsilise koormusega kodu- ja aiatöid tehes?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füüsilise koormusega kodu- ja aiatöid tehes? KOOND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8.9999999999999993E-3</c:v>
                </c:pt>
                <c:pt idx="2">
                  <c:v>8.9999999999999993E-3</c:v>
                </c:pt>
                <c:pt idx="3">
                  <c:v>3.5000000000000003E-2</c:v>
                </c:pt>
                <c:pt idx="4">
                  <c:v>4.1000000000000002E-2</c:v>
                </c:pt>
                <c:pt idx="5">
                  <c:v>0.11600000000000001</c:v>
                </c:pt>
                <c:pt idx="6">
                  <c:v>7.8E-2</c:v>
                </c:pt>
                <c:pt idx="7">
                  <c:v>0.159</c:v>
                </c:pt>
                <c:pt idx="8">
                  <c:v>0.182</c:v>
                </c:pt>
                <c:pt idx="9">
                  <c:v>0.124</c:v>
                </c:pt>
                <c:pt idx="10">
                  <c:v>0.246</c:v>
                </c:pt>
                <c:pt idx="12">
                  <c:v>0.44700000000000001</c:v>
                </c:pt>
                <c:pt idx="13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7546121952148"/>
          <c:y val="0.13624736027842857"/>
          <c:w val="0.75322482787477663"/>
          <c:h val="0.85373592818255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0.64300000000000002</c:v>
                </c:pt>
                <c:pt idx="2">
                  <c:v>0.35699999999999998</c:v>
                </c:pt>
                <c:pt idx="4">
                  <c:v>0.114</c:v>
                </c:pt>
                <c:pt idx="5">
                  <c:v>0.21</c:v>
                </c:pt>
                <c:pt idx="6">
                  <c:v>0.373</c:v>
                </c:pt>
                <c:pt idx="7">
                  <c:v>0.22700000000000001</c:v>
                </c:pt>
                <c:pt idx="8">
                  <c:v>7.4999999999999997E-2</c:v>
                </c:pt>
                <c:pt idx="10">
                  <c:v>0.112</c:v>
                </c:pt>
                <c:pt idx="11">
                  <c:v>0.58299999999999996</c:v>
                </c:pt>
                <c:pt idx="12">
                  <c:v>0.30499999999999999</c:v>
                </c:pt>
                <c:pt idx="14">
                  <c:v>0.66</c:v>
                </c:pt>
                <c:pt idx="1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SUGU</c:v>
                </c:pt>
                <c:pt idx="1">
                  <c:v>Mees</c:v>
                </c:pt>
                <c:pt idx="2">
                  <c:v>Naine</c:v>
                </c:pt>
                <c:pt idx="3">
                  <c:v>VANUS</c:v>
                </c:pt>
                <c:pt idx="4">
                  <c:v>18-24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65-75</c:v>
                </c:pt>
                <c:pt idx="9">
                  <c:v>HARIDUS</c:v>
                </c:pt>
                <c:pt idx="10">
                  <c:v>Alg- või põhiharidu</c:v>
                </c:pt>
                <c:pt idx="11">
                  <c:v>Kutse-, kesk-, keskeriharidus</c:v>
                </c:pt>
                <c:pt idx="12">
                  <c:v>Kõrgharidus</c:v>
                </c:pt>
                <c:pt idx="13">
                  <c:v>RAHVUS</c:v>
                </c:pt>
                <c:pt idx="14">
                  <c:v>Eestlane</c:v>
                </c:pt>
                <c:pt idx="15">
                  <c:v>Muu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0.41199999999999998</c:v>
                </c:pt>
                <c:pt idx="2">
                  <c:v>0.58799999999999997</c:v>
                </c:pt>
                <c:pt idx="4">
                  <c:v>8.5000000000000006E-2</c:v>
                </c:pt>
                <c:pt idx="5">
                  <c:v>0.19700000000000001</c:v>
                </c:pt>
                <c:pt idx="6">
                  <c:v>0.247</c:v>
                </c:pt>
                <c:pt idx="7">
                  <c:v>0.28799999999999998</c:v>
                </c:pt>
                <c:pt idx="8">
                  <c:v>0.182</c:v>
                </c:pt>
                <c:pt idx="10">
                  <c:v>8.6999999999999994E-2</c:v>
                </c:pt>
                <c:pt idx="11">
                  <c:v>0.66300000000000003</c:v>
                </c:pt>
                <c:pt idx="12">
                  <c:v>0.25</c:v>
                </c:pt>
                <c:pt idx="14">
                  <c:v>0.68100000000000005</c:v>
                </c:pt>
                <c:pt idx="15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618024649092782"/>
          <c:y val="1.6751819178765056E-2"/>
          <c:w val="0.517628761078778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146322317308196"/>
          <c:w val="0.82327313705352045"/>
          <c:h val="0.87535105673016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1">
                  <c:v>0.127</c:v>
                </c:pt>
                <c:pt idx="2">
                  <c:v>2.1999999999999999E-2</c:v>
                </c:pt>
                <c:pt idx="3">
                  <c:v>0.314</c:v>
                </c:pt>
                <c:pt idx="4">
                  <c:v>0.314</c:v>
                </c:pt>
                <c:pt idx="5">
                  <c:v>0.123</c:v>
                </c:pt>
                <c:pt idx="6">
                  <c:v>0.10100000000000001</c:v>
                </c:pt>
                <c:pt idx="8">
                  <c:v>0.19700000000000001</c:v>
                </c:pt>
                <c:pt idx="9">
                  <c:v>0.72499999999999998</c:v>
                </c:pt>
                <c:pt idx="1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LEIBKONNA TÜÜP</c:v>
                </c:pt>
                <c:pt idx="1">
                  <c:v>Üksi elav</c:v>
                </c:pt>
                <c:pt idx="2">
                  <c:v>Üksikvanem</c:v>
                </c:pt>
                <c:pt idx="3">
                  <c:v>Lasteta paar</c:v>
                </c:pt>
                <c:pt idx="4">
                  <c:v>Lastega paar</c:v>
                </c:pt>
                <c:pt idx="5">
                  <c:v>Kaks täisealiste põlvkonda</c:v>
                </c:pt>
                <c:pt idx="6">
                  <c:v>Kolm põlvkonda</c:v>
                </c:pt>
                <c:pt idx="7">
                  <c:v>PEREKONNASEIS</c:v>
                </c:pt>
                <c:pt idx="8">
                  <c:v>Vallaline</c:v>
                </c:pt>
                <c:pt idx="9">
                  <c:v>Abielus, vabaabielus</c:v>
                </c:pt>
                <c:pt idx="10">
                  <c:v>Lahutatud, lesk, muu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1">
                  <c:v>0.23599999999999999</c:v>
                </c:pt>
                <c:pt idx="2">
                  <c:v>3.4000000000000002E-2</c:v>
                </c:pt>
                <c:pt idx="3">
                  <c:v>0.35299999999999998</c:v>
                </c:pt>
                <c:pt idx="4">
                  <c:v>0.21</c:v>
                </c:pt>
                <c:pt idx="5">
                  <c:v>0.109</c:v>
                </c:pt>
                <c:pt idx="6">
                  <c:v>5.8000000000000003E-2</c:v>
                </c:pt>
                <c:pt idx="8">
                  <c:v>0.19600000000000001</c:v>
                </c:pt>
                <c:pt idx="9">
                  <c:v>0.60599999999999998</c:v>
                </c:pt>
                <c:pt idx="10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323338658754619"/>
          <c:y val="1.7532270933060623E-3"/>
          <c:w val="0.517628761078778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2715204077754"/>
          <c:y val="0.12423895552975694"/>
          <c:w val="0.82327313705352045"/>
          <c:h val="0.86574433293122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1">
                  <c:v>0.40300000000000002</c:v>
                </c:pt>
                <c:pt idx="2">
                  <c:v>0.124</c:v>
                </c:pt>
                <c:pt idx="3">
                  <c:v>0.10299999999999999</c:v>
                </c:pt>
                <c:pt idx="4">
                  <c:v>7.6999999999999999E-2</c:v>
                </c:pt>
                <c:pt idx="5">
                  <c:v>7.6999999999999999E-2</c:v>
                </c:pt>
                <c:pt idx="6">
                  <c:v>0.215</c:v>
                </c:pt>
                <c:pt idx="8">
                  <c:v>0.67300000000000004</c:v>
                </c:pt>
                <c:pt idx="9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REGIOON</c:v>
                </c:pt>
                <c:pt idx="1">
                  <c:v>Tallinn</c:v>
                </c:pt>
                <c:pt idx="2">
                  <c:v>Põhja- Eesti</c:v>
                </c:pt>
                <c:pt idx="3">
                  <c:v>Lääne-Eesti</c:v>
                </c:pt>
                <c:pt idx="4">
                  <c:v>Kesk-Eesti</c:v>
                </c:pt>
                <c:pt idx="5">
                  <c:v>Kirde-Eesti</c:v>
                </c:pt>
                <c:pt idx="6">
                  <c:v>Lõuna-Eesti</c:v>
                </c:pt>
                <c:pt idx="7">
                  <c:v>ASUM</c:v>
                </c:pt>
                <c:pt idx="8">
                  <c:v>Linnaline</c:v>
                </c:pt>
                <c:pt idx="9">
                  <c:v>Maaline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1">
                  <c:v>0.3</c:v>
                </c:pt>
                <c:pt idx="2">
                  <c:v>0.112</c:v>
                </c:pt>
                <c:pt idx="3">
                  <c:v>0.11899999999999999</c:v>
                </c:pt>
                <c:pt idx="4">
                  <c:v>0.10199999999999999</c:v>
                </c:pt>
                <c:pt idx="5">
                  <c:v>0.11799999999999999</c:v>
                </c:pt>
                <c:pt idx="6">
                  <c:v>0.25</c:v>
                </c:pt>
                <c:pt idx="8">
                  <c:v>0.68799999999999994</c:v>
                </c:pt>
                <c:pt idx="9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14159914793257"/>
          <c:y val="1.9153500128499385E-2"/>
          <c:w val="0.517628761078778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943559363028826"/>
          <c:w val="0.72061613222260268"/>
          <c:h val="0.87054769483069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0.31</c:v>
                </c:pt>
                <c:pt idx="2">
                  <c:v>0.20899999999999999</c:v>
                </c:pt>
                <c:pt idx="3">
                  <c:v>0.48099999999999998</c:v>
                </c:pt>
                <c:pt idx="5">
                  <c:v>0.495</c:v>
                </c:pt>
                <c:pt idx="6">
                  <c:v>0.505</c:v>
                </c:pt>
                <c:pt idx="8">
                  <c:v>0.55400000000000005</c:v>
                </c:pt>
                <c:pt idx="9">
                  <c:v>0.44600000000000001</c:v>
                </c:pt>
                <c:pt idx="11">
                  <c:v>0.51100000000000001</c:v>
                </c:pt>
                <c:pt idx="12">
                  <c:v>0.48899999999999999</c:v>
                </c:pt>
                <c:pt idx="14">
                  <c:v>0.72799999999999998</c:v>
                </c:pt>
                <c:pt idx="15">
                  <c:v>0.27200000000000002</c:v>
                </c:pt>
                <c:pt idx="17">
                  <c:v>0.42799999999999999</c:v>
                </c:pt>
                <c:pt idx="18">
                  <c:v>0.35099999999999998</c:v>
                </c:pt>
                <c:pt idx="19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0.25</c:v>
                </c:pt>
                <c:pt idx="2">
                  <c:v>0.182</c:v>
                </c:pt>
                <c:pt idx="3">
                  <c:v>0.56799999999999995</c:v>
                </c:pt>
                <c:pt idx="5">
                  <c:v>0.372</c:v>
                </c:pt>
                <c:pt idx="6">
                  <c:v>0.628</c:v>
                </c:pt>
                <c:pt idx="8">
                  <c:v>0.64200000000000002</c:v>
                </c:pt>
                <c:pt idx="9">
                  <c:v>0.35799999999999998</c:v>
                </c:pt>
                <c:pt idx="11">
                  <c:v>0.44600000000000001</c:v>
                </c:pt>
                <c:pt idx="12">
                  <c:v>0.55400000000000005</c:v>
                </c:pt>
                <c:pt idx="14">
                  <c:v>0.79700000000000004</c:v>
                </c:pt>
                <c:pt idx="15">
                  <c:v>0.20300000000000001</c:v>
                </c:pt>
                <c:pt idx="17">
                  <c:v>0.42299999999999999</c:v>
                </c:pt>
                <c:pt idx="18">
                  <c:v>0.39600000000000002</c:v>
                </c:pt>
                <c:pt idx="19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1">
                  <c:v>0.19500000000000001</c:v>
                </c:pt>
                <c:pt idx="2">
                  <c:v>0.17199999999999999</c:v>
                </c:pt>
                <c:pt idx="3">
                  <c:v>0.63400000000000001</c:v>
                </c:pt>
                <c:pt idx="5">
                  <c:v>0.35399999999999998</c:v>
                </c:pt>
                <c:pt idx="6">
                  <c:v>0.64600000000000002</c:v>
                </c:pt>
                <c:pt idx="8">
                  <c:v>0.69599999999999995</c:v>
                </c:pt>
                <c:pt idx="9">
                  <c:v>0.30399999999999999</c:v>
                </c:pt>
                <c:pt idx="11">
                  <c:v>0.38100000000000001</c:v>
                </c:pt>
                <c:pt idx="12">
                  <c:v>0.61899999999999999</c:v>
                </c:pt>
                <c:pt idx="14">
                  <c:v>0.81</c:v>
                </c:pt>
                <c:pt idx="15">
                  <c:v>0.19</c:v>
                </c:pt>
                <c:pt idx="17">
                  <c:v>0.52300000000000002</c:v>
                </c:pt>
                <c:pt idx="18">
                  <c:v>0.33800000000000002</c:v>
                </c:pt>
                <c:pt idx="19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1410856251665"/>
          <c:y val="0.11223055078108529"/>
          <c:w val="0.74718618053178132"/>
          <c:h val="0.877752737679896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1">
                  <c:v>0.23200000000000001</c:v>
                </c:pt>
                <c:pt idx="2">
                  <c:v>0.33</c:v>
                </c:pt>
                <c:pt idx="3">
                  <c:v>0.21199999999999999</c:v>
                </c:pt>
                <c:pt idx="4">
                  <c:v>0.22700000000000001</c:v>
                </c:pt>
                <c:pt idx="6">
                  <c:v>0.19500000000000001</c:v>
                </c:pt>
                <c:pt idx="7">
                  <c:v>0.255</c:v>
                </c:pt>
                <c:pt idx="8">
                  <c:v>0.34499999999999997</c:v>
                </c:pt>
                <c:pt idx="9">
                  <c:v>0.20399999999999999</c:v>
                </c:pt>
                <c:pt idx="11">
                  <c:v>0.16300000000000001</c:v>
                </c:pt>
                <c:pt idx="12">
                  <c:v>0.32200000000000001</c:v>
                </c:pt>
                <c:pt idx="13">
                  <c:v>0.245</c:v>
                </c:pt>
                <c:pt idx="14">
                  <c:v>0.17399999999999999</c:v>
                </c:pt>
                <c:pt idx="15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SISSETULEK PERELIIKME KOHTA</c:v>
                </c:pt>
                <c:pt idx="1">
                  <c:v>Kuni 3 el.min (650€)</c:v>
                </c:pt>
                <c:pt idx="2">
                  <c:v>u.3-6 el.min (650-1300€)</c:v>
                </c:pt>
                <c:pt idx="3">
                  <c:v>Üle 6 el.min (üle 1300€)</c:v>
                </c:pt>
                <c:pt idx="4">
                  <c:v>Ei avalda</c:v>
                </c:pt>
                <c:pt idx="5">
                  <c:v>ISIKLIK KÄTTESAADUD SISSETULEK</c:v>
                </c:pt>
                <c:pt idx="6">
                  <c:v>kuni 1 min. palk (650€)</c:v>
                </c:pt>
                <c:pt idx="7">
                  <c:v>1-2 min. palka (651-1300€)</c:v>
                </c:pt>
                <c:pt idx="8">
                  <c:v>üle 2 min.palga (üle 1300€)</c:v>
                </c:pt>
                <c:pt idx="9">
                  <c:v>Ei avalda</c:v>
                </c:pt>
                <c:pt idx="10">
                  <c:v>TÖÖALA</c:v>
                </c:pt>
                <c:pt idx="11">
                  <c:v>Juhid, ettevõtjad</c:v>
                </c:pt>
                <c:pt idx="12">
                  <c:v>„Valgekraed“</c:v>
                </c:pt>
                <c:pt idx="13">
                  <c:v>„Sinikraed“</c:v>
                </c:pt>
                <c:pt idx="14">
                  <c:v>„Ülalpeetavad“</c:v>
                </c:pt>
                <c:pt idx="15">
                  <c:v>Pensionil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1">
                  <c:v>0.28100000000000003</c:v>
                </c:pt>
                <c:pt idx="2">
                  <c:v>0.35199999999999998</c:v>
                </c:pt>
                <c:pt idx="3">
                  <c:v>0.14399999999999999</c:v>
                </c:pt>
                <c:pt idx="4">
                  <c:v>0.224</c:v>
                </c:pt>
                <c:pt idx="6">
                  <c:v>0.29599999999999999</c:v>
                </c:pt>
                <c:pt idx="7">
                  <c:v>0.34899999999999998</c:v>
                </c:pt>
                <c:pt idx="8">
                  <c:v>0.182</c:v>
                </c:pt>
                <c:pt idx="9">
                  <c:v>0.17299999999999999</c:v>
                </c:pt>
                <c:pt idx="11">
                  <c:v>8.7999999999999995E-2</c:v>
                </c:pt>
                <c:pt idx="12">
                  <c:v>0.33500000000000002</c:v>
                </c:pt>
                <c:pt idx="13">
                  <c:v>0.22500000000000001</c:v>
                </c:pt>
                <c:pt idx="14">
                  <c:v>0.15</c:v>
                </c:pt>
                <c:pt idx="15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38797595952686"/>
          <c:y val="2.3417334803590715E-3"/>
          <c:w val="0.517628761078778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841568716954"/>
          <c:y val="0.11703391268055395"/>
          <c:w val="0.72061613222260268"/>
          <c:h val="0.872949375780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Kodu koristamine kui kohustus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1">
                  <c:v>0.32200000000000001</c:v>
                </c:pt>
                <c:pt idx="2">
                  <c:v>0.20200000000000001</c:v>
                </c:pt>
                <c:pt idx="3">
                  <c:v>0.47599999999999998</c:v>
                </c:pt>
                <c:pt idx="5">
                  <c:v>0.50800000000000001</c:v>
                </c:pt>
                <c:pt idx="6">
                  <c:v>0.49199999999999999</c:v>
                </c:pt>
                <c:pt idx="8">
                  <c:v>0.56699999999999995</c:v>
                </c:pt>
                <c:pt idx="9">
                  <c:v>0.433</c:v>
                </c:pt>
                <c:pt idx="11">
                  <c:v>0.53400000000000003</c:v>
                </c:pt>
                <c:pt idx="12">
                  <c:v>0.46600000000000003</c:v>
                </c:pt>
                <c:pt idx="14">
                  <c:v>0.751</c:v>
                </c:pt>
                <c:pt idx="15">
                  <c:v>0.249</c:v>
                </c:pt>
                <c:pt idx="17">
                  <c:v>0.45400000000000001</c:v>
                </c:pt>
                <c:pt idx="18">
                  <c:v>0.35499999999999998</c:v>
                </c:pt>
                <c:pt idx="19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8-409B-B5E1-B14B68050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Kodu koristamine  kui hobi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ÕNNEINDEKS</c:v>
                </c:pt>
                <c:pt idx="1">
                  <c:v>Vähe õnnelik</c:v>
                </c:pt>
                <c:pt idx="2">
                  <c:v>Keskmiselt õnnelik</c:v>
                </c:pt>
                <c:pt idx="3">
                  <c:v>Üsna õnnelik</c:v>
                </c:pt>
                <c:pt idx="4">
                  <c:v>RÕÕMSALOOMULISUS</c:v>
                </c:pt>
                <c:pt idx="5">
                  <c:v>Madal rõõmsaloomulisus</c:v>
                </c:pt>
                <c:pt idx="6">
                  <c:v>Kõrge rõõmsaloomulisus</c:v>
                </c:pt>
                <c:pt idx="7">
                  <c:v>ENDASSETÕMBUMUS</c:v>
                </c:pt>
                <c:pt idx="8">
                  <c:v>Madal endassetõmbumuse tase</c:v>
                </c:pt>
                <c:pt idx="9">
                  <c:v>Kõrge endassetõmbumuse tase</c:v>
                </c:pt>
                <c:pt idx="10">
                  <c:v>KAASATUS</c:v>
                </c:pt>
                <c:pt idx="11">
                  <c:v>Madal kaasatuse tase</c:v>
                </c:pt>
                <c:pt idx="12">
                  <c:v>Kõrge kaasatuse tase</c:v>
                </c:pt>
                <c:pt idx="13">
                  <c:v>TÕRJUTUS</c:v>
                </c:pt>
                <c:pt idx="14">
                  <c:v>Madal tõrjutuse tase</c:v>
                </c:pt>
                <c:pt idx="15">
                  <c:v>Kõrge tõrjutuse tase</c:v>
                </c:pt>
                <c:pt idx="16">
                  <c:v>KEHAMASSI INDEKS</c:v>
                </c:pt>
                <c:pt idx="17">
                  <c:v>Normaalkaal</c:v>
                </c:pt>
                <c:pt idx="18">
                  <c:v>Ülekaal</c:v>
                </c:pt>
                <c:pt idx="19">
                  <c:v>Rasvumine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1">
                  <c:v>0.24399999999999999</c:v>
                </c:pt>
                <c:pt idx="2">
                  <c:v>0.192</c:v>
                </c:pt>
                <c:pt idx="3">
                  <c:v>0.56499999999999995</c:v>
                </c:pt>
                <c:pt idx="5">
                  <c:v>0.40799999999999997</c:v>
                </c:pt>
                <c:pt idx="6">
                  <c:v>0.59199999999999997</c:v>
                </c:pt>
                <c:pt idx="8">
                  <c:v>0.626</c:v>
                </c:pt>
                <c:pt idx="9">
                  <c:v>0.374</c:v>
                </c:pt>
                <c:pt idx="11">
                  <c:v>0.433</c:v>
                </c:pt>
                <c:pt idx="12">
                  <c:v>0.56699999999999995</c:v>
                </c:pt>
                <c:pt idx="14">
                  <c:v>0.76500000000000001</c:v>
                </c:pt>
                <c:pt idx="15">
                  <c:v>0.23499999999999999</c:v>
                </c:pt>
                <c:pt idx="17">
                  <c:v>0.45900000000000002</c:v>
                </c:pt>
                <c:pt idx="18">
                  <c:v>0.35</c:v>
                </c:pt>
                <c:pt idx="19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8-409B-B5E1-B14B68050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93104"/>
        <c:axId val="109993520"/>
      </c:barChart>
      <c:catAx>
        <c:axId val="10999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520"/>
        <c:crosses val="autoZero"/>
        <c:auto val="1"/>
        <c:lblAlgn val="ctr"/>
        <c:lblOffset val="100"/>
        <c:noMultiLvlLbl val="0"/>
      </c:catAx>
      <c:valAx>
        <c:axId val="109993520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109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76478755372974"/>
          <c:y val="1.4350138229030725E-2"/>
          <c:w val="0.5176287610787782"/>
          <c:h val="5.504406895434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Hooldatav elamispind ruutmeetrites (mediaan = 65)</c:v>
                </c:pt>
                <c:pt idx="5">
                  <c:v>alla mediaani</c:v>
                </c:pt>
                <c:pt idx="6">
                  <c:v>üle mediaani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1">
                  <c:v>0.63900000000000001</c:v>
                </c:pt>
                <c:pt idx="2">
                  <c:v>0.03</c:v>
                </c:pt>
                <c:pt idx="3">
                  <c:v>0.33100000000000002</c:v>
                </c:pt>
                <c:pt idx="5">
                  <c:v>0.52900000000000003</c:v>
                </c:pt>
                <c:pt idx="6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Hooldatav elamispind ruutmeetrites (mediaan = 65)</c:v>
                </c:pt>
                <c:pt idx="5">
                  <c:v>alla mediaani</c:v>
                </c:pt>
                <c:pt idx="6">
                  <c:v>üle mediaani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1">
                  <c:v>0.65500000000000003</c:v>
                </c:pt>
                <c:pt idx="2">
                  <c:v>4.1000000000000002E-2</c:v>
                </c:pt>
                <c:pt idx="3">
                  <c:v>0.30399999999999999</c:v>
                </c:pt>
                <c:pt idx="5">
                  <c:v>0.61499999999999999</c:v>
                </c:pt>
                <c:pt idx="6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  <c:pt idx="4">
                  <c:v>Hooldatav elamispind ruutmeetrites (mediaan = 65)</c:v>
                </c:pt>
                <c:pt idx="5">
                  <c:v>alla mediaani</c:v>
                </c:pt>
                <c:pt idx="6">
                  <c:v>üle mediaani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1">
                  <c:v>0.627</c:v>
                </c:pt>
                <c:pt idx="2">
                  <c:v>5.6000000000000001E-2</c:v>
                </c:pt>
                <c:pt idx="3">
                  <c:v>0.317</c:v>
                </c:pt>
                <c:pt idx="5">
                  <c:v>0.52400000000000002</c:v>
                </c:pt>
                <c:pt idx="6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A-48B6-9855-C391961E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Pesen põrandaid käsitsi</c:v>
                </c:pt>
                <c:pt idx="1">
                  <c:v>Kodu korrashoidmiseks kulutan nädalas mitu tundi</c:v>
                </c:pt>
                <c:pt idx="2">
                  <c:v>Pesen nõusid käsitsi</c:v>
                </c:pt>
                <c:pt idx="3">
                  <c:v>Pesen aknaid mitu korda aastas</c:v>
                </c:pt>
                <c:pt idx="4">
                  <c:v>Nõusid peseme nõudepesumasinaga</c:v>
                </c:pt>
                <c:pt idx="5">
                  <c:v>Pühin põrandatelt tolmu käsitsi</c:v>
                </c:pt>
                <c:pt idx="6">
                  <c:v>Roogin oma maja ümbrusest ise lund</c:v>
                </c:pt>
                <c:pt idx="7">
                  <c:v>Suurema koristamise ja akende pesu võtan ette üks kord aastas</c:v>
                </c:pt>
                <c:pt idx="8">
                  <c:v>Lõikan, lõhun või laon riita oma küttepuud ise</c:v>
                </c:pt>
                <c:pt idx="9">
                  <c:v>Tellin koristamise abiliselt või firmalt</c:v>
                </c:pt>
                <c:pt idx="10">
                  <c:v>Mitte ükski neist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0.65600000000000003</c:v>
                </c:pt>
                <c:pt idx="1">
                  <c:v>0.60099999999999998</c:v>
                </c:pt>
                <c:pt idx="2">
                  <c:v>0.66400000000000003</c:v>
                </c:pt>
                <c:pt idx="3">
                  <c:v>0.438</c:v>
                </c:pt>
                <c:pt idx="4">
                  <c:v>0.35399999999999998</c:v>
                </c:pt>
                <c:pt idx="5">
                  <c:v>0.49199999999999999</c:v>
                </c:pt>
                <c:pt idx="6">
                  <c:v>0.432</c:v>
                </c:pt>
                <c:pt idx="7">
                  <c:v>0.40600000000000003</c:v>
                </c:pt>
                <c:pt idx="8">
                  <c:v>0.26400000000000001</c:v>
                </c:pt>
                <c:pt idx="9">
                  <c:v>2.9000000000000001E-2</c:v>
                </c:pt>
                <c:pt idx="1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Pesen põrandaid käsitsi</c:v>
                </c:pt>
                <c:pt idx="1">
                  <c:v>Kodu korrashoidmiseks kulutan nädalas mitu tundi</c:v>
                </c:pt>
                <c:pt idx="2">
                  <c:v>Pesen nõusid käsitsi</c:v>
                </c:pt>
                <c:pt idx="3">
                  <c:v>Pesen aknaid mitu korda aastas</c:v>
                </c:pt>
                <c:pt idx="4">
                  <c:v>Nõusid peseme nõudepesumasinaga</c:v>
                </c:pt>
                <c:pt idx="5">
                  <c:v>Pühin põrandatelt tolmu käsitsi</c:v>
                </c:pt>
                <c:pt idx="6">
                  <c:v>Roogin oma maja ümbrusest ise lund</c:v>
                </c:pt>
                <c:pt idx="7">
                  <c:v>Suurema koristamise ja akende pesu võtan ette üks kord aastas</c:v>
                </c:pt>
                <c:pt idx="8">
                  <c:v>Lõikan, lõhun või laon riita oma küttepuud ise</c:v>
                </c:pt>
                <c:pt idx="9">
                  <c:v>Tellin koristamise abiliselt või firmalt</c:v>
                </c:pt>
                <c:pt idx="10">
                  <c:v>Mitte ükski neist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0.71099999999999997</c:v>
                </c:pt>
                <c:pt idx="1">
                  <c:v>0.57799999999999996</c:v>
                </c:pt>
                <c:pt idx="2">
                  <c:v>0.67300000000000004</c:v>
                </c:pt>
                <c:pt idx="3">
                  <c:v>0.46400000000000002</c:v>
                </c:pt>
                <c:pt idx="4">
                  <c:v>0.31</c:v>
                </c:pt>
                <c:pt idx="5">
                  <c:v>0.57199999999999995</c:v>
                </c:pt>
                <c:pt idx="6">
                  <c:v>0.50800000000000001</c:v>
                </c:pt>
                <c:pt idx="7">
                  <c:v>0.38400000000000001</c:v>
                </c:pt>
                <c:pt idx="8">
                  <c:v>0.37</c:v>
                </c:pt>
                <c:pt idx="9">
                  <c:v>0</c:v>
                </c:pt>
                <c:pt idx="1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Pesen põrandaid käsitsi</c:v>
                </c:pt>
                <c:pt idx="1">
                  <c:v>Kodu korrashoidmiseks kulutan nädalas mitu tundi</c:v>
                </c:pt>
                <c:pt idx="2">
                  <c:v>Pesen nõusid käsitsi</c:v>
                </c:pt>
                <c:pt idx="3">
                  <c:v>Pesen aknaid mitu korda aastas</c:v>
                </c:pt>
                <c:pt idx="4">
                  <c:v>Nõusid peseme nõudepesumasinaga</c:v>
                </c:pt>
                <c:pt idx="5">
                  <c:v>Pühin põrandatelt tolmu käsitsi</c:v>
                </c:pt>
                <c:pt idx="6">
                  <c:v>Roogin oma maja ümbrusest ise lund</c:v>
                </c:pt>
                <c:pt idx="7">
                  <c:v>Suurema koristamise ja akende pesu võtan ette üks kord aastas</c:v>
                </c:pt>
                <c:pt idx="8">
                  <c:v>Lõikan, lõhun või laon riita oma küttepuud ise</c:v>
                </c:pt>
                <c:pt idx="9">
                  <c:v>Tellin koristamise abiliselt või firmalt</c:v>
                </c:pt>
                <c:pt idx="10">
                  <c:v>Mitte ükski neist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0">
                  <c:v>0.69899999999999995</c:v>
                </c:pt>
                <c:pt idx="1">
                  <c:v>0.64200000000000002</c:v>
                </c:pt>
                <c:pt idx="2">
                  <c:v>0.54200000000000004</c:v>
                </c:pt>
                <c:pt idx="3">
                  <c:v>0.52400000000000002</c:v>
                </c:pt>
                <c:pt idx="4">
                  <c:v>0.502</c:v>
                </c:pt>
                <c:pt idx="5">
                  <c:v>0.49299999999999999</c:v>
                </c:pt>
                <c:pt idx="6">
                  <c:v>0.46700000000000003</c:v>
                </c:pt>
                <c:pt idx="7">
                  <c:v>0.40600000000000003</c:v>
                </c:pt>
                <c:pt idx="8">
                  <c:v>0.27</c:v>
                </c:pt>
                <c:pt idx="9">
                  <c:v>3.5999999999999997E-2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5-4E36-9212-4E5308597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Olen argipäevadel liiga väsinud, et koristamisega tegeleda</c:v>
                </c:pt>
                <c:pt idx="1">
                  <c:v>Mul pole piisavalt aega, et kodu või aia korrashoidmisega pidevalt tegeleda</c:v>
                </c:pt>
                <c:pt idx="2">
                  <c:v>Koristamine on ebameeldiv ja raiskab aega</c:v>
                </c:pt>
                <c:pt idx="3">
                  <c:v>Põrandate pühkimine ja pesemine on mõnus ja kerge tegevus</c:v>
                </c:pt>
                <c:pt idx="4">
                  <c:v>Mitte ükski neist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0.48599999999999999</c:v>
                </c:pt>
                <c:pt idx="1">
                  <c:v>0.39800000000000002</c:v>
                </c:pt>
                <c:pt idx="2">
                  <c:v>0.20499999999999999</c:v>
                </c:pt>
                <c:pt idx="3">
                  <c:v>0.26800000000000002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Olen argipäevadel liiga väsinud, et koristamisega tegeleda</c:v>
                </c:pt>
                <c:pt idx="1">
                  <c:v>Mul pole piisavalt aega, et kodu või aia korrashoidmisega pidevalt tegeleda</c:v>
                </c:pt>
                <c:pt idx="2">
                  <c:v>Koristamine on ebameeldiv ja raiskab aega</c:v>
                </c:pt>
                <c:pt idx="3">
                  <c:v>Põrandate pühkimine ja pesemine on mõnus ja kerge tegevus</c:v>
                </c:pt>
                <c:pt idx="4">
                  <c:v>Mitte ükski neist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0.438</c:v>
                </c:pt>
                <c:pt idx="1">
                  <c:v>0.47</c:v>
                </c:pt>
                <c:pt idx="2">
                  <c:v>0.312</c:v>
                </c:pt>
                <c:pt idx="3">
                  <c:v>0.312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Olen argipäevadel liiga väsinud, et koristamisega tegeleda</c:v>
                </c:pt>
                <c:pt idx="1">
                  <c:v>Mul pole piisavalt aega, et kodu või aia korrashoidmisega pidevalt tegeleda</c:v>
                </c:pt>
                <c:pt idx="2">
                  <c:v>Koristamine on ebameeldiv ja raiskab aega</c:v>
                </c:pt>
                <c:pt idx="3">
                  <c:v>Põrandate pühkimine ja pesemine on mõnus ja kerge tegevus</c:v>
                </c:pt>
                <c:pt idx="4">
                  <c:v>Mitte ükski neist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0.52300000000000002</c:v>
                </c:pt>
                <c:pt idx="1">
                  <c:v>0.36499999999999999</c:v>
                </c:pt>
                <c:pt idx="2">
                  <c:v>0.28799999999999998</c:v>
                </c:pt>
                <c:pt idx="3">
                  <c:v>0.26200000000000001</c:v>
                </c:pt>
                <c:pt idx="4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E-4647-A2A4-473D2F912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koristamine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koristamine (mediaan = 50)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koristamine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1">
                  <c:v>0.64300000000000002</c:v>
                </c:pt>
                <c:pt idx="2">
                  <c:v>0.35699999999999998</c:v>
                </c:pt>
                <c:pt idx="4">
                  <c:v>0.52700000000000002</c:v>
                </c:pt>
                <c:pt idx="5">
                  <c:v>0.47299999999999998</c:v>
                </c:pt>
                <c:pt idx="7">
                  <c:v>0.60599999999999998</c:v>
                </c:pt>
                <c:pt idx="8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koristamine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koristamine (mediaan = 50)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koristamine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1">
                  <c:v>0.65500000000000003</c:v>
                </c:pt>
                <c:pt idx="2">
                  <c:v>0.34499999999999997</c:v>
                </c:pt>
                <c:pt idx="4">
                  <c:v>0.42599999999999999</c:v>
                </c:pt>
                <c:pt idx="5">
                  <c:v>0.57399999999999995</c:v>
                </c:pt>
                <c:pt idx="7">
                  <c:v>0.64200000000000002</c:v>
                </c:pt>
                <c:pt idx="8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B2-40F4-BFE5-135A02E53AEE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2-40F4-BFE5-135A02E53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Suure füüsilise koormusega koristamine (mediaan = 0)</c:v>
                </c:pt>
                <c:pt idx="1">
                  <c:v>alla mediaani</c:v>
                </c:pt>
                <c:pt idx="2">
                  <c:v>üle mediaani</c:v>
                </c:pt>
                <c:pt idx="3">
                  <c:v>Mõõduka füüsilise koormusega koristamine (mediaan = 50)</c:v>
                </c:pt>
                <c:pt idx="4">
                  <c:v>alla mediaani</c:v>
                </c:pt>
                <c:pt idx="5">
                  <c:v>üle mediaani</c:v>
                </c:pt>
                <c:pt idx="6">
                  <c:v>Kerge füüsilise koormusega koristamine (mediaan = 120)</c:v>
                </c:pt>
                <c:pt idx="7">
                  <c:v>alla mediaani</c:v>
                </c:pt>
                <c:pt idx="8">
                  <c:v>üle mediaani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1">
                  <c:v>0.64</c:v>
                </c:pt>
                <c:pt idx="2">
                  <c:v>0.36</c:v>
                </c:pt>
                <c:pt idx="4">
                  <c:v>0.47399999999999998</c:v>
                </c:pt>
                <c:pt idx="5">
                  <c:v>0.52600000000000002</c:v>
                </c:pt>
                <c:pt idx="7">
                  <c:v>0.57799999999999996</c:v>
                </c:pt>
                <c:pt idx="8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2-40F4-BFE5-135A02E53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1647444377506301"/>
          <c:w val="0.69478422534139761"/>
          <c:h val="0.867322070786430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Väheaktiivsed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füüsilise koormusega kodu- ja aiatöid tehes?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füüsilise koormusega kodu- ja aiatöid tehes? KOOND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1">
                  <c:v>2.4E-2</c:v>
                </c:pt>
                <c:pt idx="2">
                  <c:v>1.6E-2</c:v>
                </c:pt>
                <c:pt idx="3">
                  <c:v>5.3999999999999999E-2</c:v>
                </c:pt>
                <c:pt idx="4">
                  <c:v>5.5E-2</c:v>
                </c:pt>
                <c:pt idx="5">
                  <c:v>0.15</c:v>
                </c:pt>
                <c:pt idx="6">
                  <c:v>8.4000000000000005E-2</c:v>
                </c:pt>
                <c:pt idx="7">
                  <c:v>0.13600000000000001</c:v>
                </c:pt>
                <c:pt idx="8">
                  <c:v>0.17799999999999999</c:v>
                </c:pt>
                <c:pt idx="9">
                  <c:v>0.126</c:v>
                </c:pt>
                <c:pt idx="10">
                  <c:v>0.17799999999999999</c:v>
                </c:pt>
                <c:pt idx="12">
                  <c:v>0.51800000000000002</c:v>
                </c:pt>
                <c:pt idx="13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Tööalaselt aktiivsed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füüsilise koormusega kodu- ja aiatöid tehes?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füüsilise koormusega kodu- ja aiatöid tehes? KOOND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1">
                  <c:v>7.0000000000000001E-3</c:v>
                </c:pt>
                <c:pt idx="2">
                  <c:v>1.2999999999999999E-2</c:v>
                </c:pt>
                <c:pt idx="3">
                  <c:v>4.7E-2</c:v>
                </c:pt>
                <c:pt idx="4">
                  <c:v>0.02</c:v>
                </c:pt>
                <c:pt idx="5">
                  <c:v>0.107</c:v>
                </c:pt>
                <c:pt idx="6">
                  <c:v>5.3999999999999999E-2</c:v>
                </c:pt>
                <c:pt idx="7">
                  <c:v>0.20799999999999999</c:v>
                </c:pt>
                <c:pt idx="8">
                  <c:v>0.215</c:v>
                </c:pt>
                <c:pt idx="9">
                  <c:v>6.7000000000000004E-2</c:v>
                </c:pt>
                <c:pt idx="10">
                  <c:v>0.26200000000000001</c:v>
                </c:pt>
                <c:pt idx="12">
                  <c:v>0.45600000000000002</c:v>
                </c:pt>
                <c:pt idx="13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Sportlikult aktiivsed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Kui rahul Te olete oma füüsilise koormusega kodu- ja aiatöid tehes?</c:v>
                </c:pt>
                <c:pt idx="1">
                  <c:v>1 - Ei ole üldse rahul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Olen  väga rahul</c:v>
                </c:pt>
                <c:pt idx="11">
                  <c:v>Rahulolu füüsilise koormusega kodu- ja aiatöid tehes? KOOND</c:v>
                </c:pt>
                <c:pt idx="12">
                  <c:v>Vähe rahul olevad</c:v>
                </c:pt>
                <c:pt idx="13">
                  <c:v>Rahulolevad</c:v>
                </c:pt>
              </c:strCache>
            </c:strRef>
          </c:cat>
          <c:val>
            <c:numRef>
              <c:f>Sheet1!$D$2:$D$15</c:f>
              <c:numCache>
                <c:formatCode>0.00%</c:formatCode>
                <c:ptCount val="14"/>
                <c:pt idx="1">
                  <c:v>1.4E-2</c:v>
                </c:pt>
                <c:pt idx="2">
                  <c:v>0.01</c:v>
                </c:pt>
                <c:pt idx="3">
                  <c:v>2.5000000000000001E-2</c:v>
                </c:pt>
                <c:pt idx="4">
                  <c:v>3.1E-2</c:v>
                </c:pt>
                <c:pt idx="5">
                  <c:v>0.104</c:v>
                </c:pt>
                <c:pt idx="6">
                  <c:v>7.4999999999999997E-2</c:v>
                </c:pt>
                <c:pt idx="7">
                  <c:v>0.155</c:v>
                </c:pt>
                <c:pt idx="8">
                  <c:v>0.17</c:v>
                </c:pt>
                <c:pt idx="9">
                  <c:v>0.114</c:v>
                </c:pt>
                <c:pt idx="10">
                  <c:v>0.30199999999999999</c:v>
                </c:pt>
                <c:pt idx="12">
                  <c:v>0.41599999999999998</c:v>
                </c:pt>
                <c:pt idx="13">
                  <c:v>0.58399999999999996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B-4A20-8F07-4DC19B9A9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Kodulooma tüübid</c:v>
                </c:pt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C3-C740-AE84-9133C5429B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C3-C740-AE84-9133C5429B0A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C3-C740-AE84-9133C5429B0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  <a:sp3d contourW="25400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C3-C740-AE84-9133C5429B0A}"/>
              </c:ext>
            </c:extLst>
          </c:dPt>
          <c:dLbls>
            <c:dLbl>
              <c:idx val="0"/>
              <c:layout>
                <c:manualLayout>
                  <c:x val="-3.497942386831291E-2"/>
                  <c:y val="0.20783406581716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3-C740-AE84-9133C5429B0A}"/>
                </c:ext>
              </c:extLst>
            </c:dLbl>
            <c:dLbl>
              <c:idx val="1"/>
              <c:layout>
                <c:manualLayout>
                  <c:x val="-2.8806584362139918E-2"/>
                  <c:y val="0.16416938110749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C3-C740-AE84-9133C5429B0A}"/>
                </c:ext>
              </c:extLst>
            </c:dLbl>
            <c:dLbl>
              <c:idx val="2"/>
              <c:layout>
                <c:manualLayout>
                  <c:x val="-2.0524772366417161E-2"/>
                  <c:y val="-6.11006238801549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3-C740-AE84-9133C5429B0A}"/>
                </c:ext>
              </c:extLst>
            </c:dLbl>
            <c:dLbl>
              <c:idx val="3"/>
              <c:layout>
                <c:manualLayout>
                  <c:x val="3.292181069958848E-2"/>
                  <c:y val="-0.15895765472312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C3-C740-AE84-9133C5429B0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Ei ole kodulooma</c:v>
                </c:pt>
                <c:pt idx="1">
                  <c:v>On, jalutamas ei käida</c:v>
                </c:pt>
                <c:pt idx="2">
                  <c:v>On, käiakse jalutamas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50.2</c:v>
                </c:pt>
                <c:pt idx="1">
                  <c:v>29.6</c:v>
                </c:pt>
                <c:pt idx="2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C3-C740-AE84-9133C5429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 ole kodulooma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1">
                  <c:v>0.77700000000000002</c:v>
                </c:pt>
                <c:pt idx="2">
                  <c:v>2.5999999999999999E-2</c:v>
                </c:pt>
                <c:pt idx="3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1">
                  <c:v>0.51600000000000001</c:v>
                </c:pt>
                <c:pt idx="2">
                  <c:v>5.2999999999999999E-2</c:v>
                </c:pt>
                <c:pt idx="3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Millist tüüpi on Teie eluase? Kui Teil on mitu eluaset, siis vastake selle eluaseme kohta, kus viibite sagedamini.</c:v>
                </c:pt>
                <c:pt idx="1">
                  <c:v>Kortermaja</c:v>
                </c:pt>
                <c:pt idx="2">
                  <c:v>Ridaelamu, paarismaja</c:v>
                </c:pt>
                <c:pt idx="3">
                  <c:v>Individuaalelamu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1">
                  <c:v>0.46100000000000002</c:v>
                </c:pt>
                <c:pt idx="2">
                  <c:v>5.5E-2</c:v>
                </c:pt>
                <c:pt idx="3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A-48B6-9855-C391961E3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4345543763555"/>
          <c:y val="0.15949804295321063"/>
          <c:w val="0.69478422534139761"/>
          <c:h val="0.7621532727954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On, jalutamas ei käida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Koer</c:v>
                </c:pt>
                <c:pt idx="1">
                  <c:v>Kass</c:v>
                </c:pt>
                <c:pt idx="2">
                  <c:v>Mõni muu</c:v>
                </c:pt>
                <c:pt idx="3">
                  <c:v>Kui sageli lemmikloomaga jalutamas käiakse?</c:v>
                </c:pt>
                <c:pt idx="4">
                  <c:v>Harvemini kui kord päevas</c:v>
                </c:pt>
                <c:pt idx="5">
                  <c:v>Kord päevas</c:v>
                </c:pt>
                <c:pt idx="6">
                  <c:v>Kaks korda päevas</c:v>
                </c:pt>
                <c:pt idx="7">
                  <c:v>Kolm või rohkem korda päevas</c:v>
                </c:pt>
                <c:pt idx="8">
                  <c:v>4-7. Kui sageli Teie ise lemmikloomaga jalutamas käite?</c:v>
                </c:pt>
                <c:pt idx="9">
                  <c:v>Kord või mitu korda päevas</c:v>
                </c:pt>
                <c:pt idx="10">
                  <c:v>Mõned korrad nädalas</c:v>
                </c:pt>
                <c:pt idx="11">
                  <c:v>Harvemini</c:v>
                </c:pt>
                <c:pt idx="12">
                  <c:v>Mitte kunagi</c:v>
                </c:pt>
                <c:pt idx="13">
                  <c:v>Koduloomaga jalutuskäikude kogupikkus päevas (mediaan = 45)</c:v>
                </c:pt>
                <c:pt idx="14">
                  <c:v>alla mediaani</c:v>
                </c:pt>
                <c:pt idx="15">
                  <c:v>üle mediaani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0.216</c:v>
                </c:pt>
                <c:pt idx="1">
                  <c:v>0.82</c:v>
                </c:pt>
                <c:pt idx="2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AC5-9E5C-A40F79D1F3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On, käiakse jalutamas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Koer</c:v>
                </c:pt>
                <c:pt idx="1">
                  <c:v>Kass</c:v>
                </c:pt>
                <c:pt idx="2">
                  <c:v>Mõni muu</c:v>
                </c:pt>
                <c:pt idx="3">
                  <c:v>Kui sageli lemmikloomaga jalutamas käiakse?</c:v>
                </c:pt>
                <c:pt idx="4">
                  <c:v>Harvemini kui kord päevas</c:v>
                </c:pt>
                <c:pt idx="5">
                  <c:v>Kord päevas</c:v>
                </c:pt>
                <c:pt idx="6">
                  <c:v>Kaks korda päevas</c:v>
                </c:pt>
                <c:pt idx="7">
                  <c:v>Kolm või rohkem korda päevas</c:v>
                </c:pt>
                <c:pt idx="8">
                  <c:v>4-7. Kui sageli Teie ise lemmikloomaga jalutamas käite?</c:v>
                </c:pt>
                <c:pt idx="9">
                  <c:v>Kord või mitu korda päevas</c:v>
                </c:pt>
                <c:pt idx="10">
                  <c:v>Mõned korrad nädalas</c:v>
                </c:pt>
                <c:pt idx="11">
                  <c:v>Harvemini</c:v>
                </c:pt>
                <c:pt idx="12">
                  <c:v>Mitte kunagi</c:v>
                </c:pt>
                <c:pt idx="13">
                  <c:v>Koduloomaga jalutuskäikude kogupikkus päevas (mediaan = 45)</c:v>
                </c:pt>
                <c:pt idx="14">
                  <c:v>alla mediaani</c:v>
                </c:pt>
                <c:pt idx="15">
                  <c:v>üle mediaani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0">
                  <c:v>0.92500000000000004</c:v>
                </c:pt>
                <c:pt idx="1">
                  <c:v>0.41699999999999998</c:v>
                </c:pt>
                <c:pt idx="2">
                  <c:v>6.5000000000000002E-2</c:v>
                </c:pt>
                <c:pt idx="4">
                  <c:v>0.114</c:v>
                </c:pt>
                <c:pt idx="5">
                  <c:v>0.27400000000000002</c:v>
                </c:pt>
                <c:pt idx="6">
                  <c:v>0.21199999999999999</c:v>
                </c:pt>
                <c:pt idx="7">
                  <c:v>0.40100000000000002</c:v>
                </c:pt>
                <c:pt idx="9">
                  <c:v>0.624</c:v>
                </c:pt>
                <c:pt idx="10">
                  <c:v>0.24199999999999999</c:v>
                </c:pt>
                <c:pt idx="11">
                  <c:v>0.105</c:v>
                </c:pt>
                <c:pt idx="12">
                  <c:v>2.9000000000000001E-2</c:v>
                </c:pt>
                <c:pt idx="14">
                  <c:v>0.52900000000000003</c:v>
                </c:pt>
                <c:pt idx="15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AC5-9E5C-A40F79D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82407472"/>
        <c:axId val="282408304"/>
      </c:barChart>
      <c:catAx>
        <c:axId val="282407472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8304"/>
        <c:crosses val="autoZero"/>
        <c:auto val="0"/>
        <c:lblAlgn val="ctr"/>
        <c:lblOffset val="100"/>
        <c:noMultiLvlLbl val="0"/>
      </c:catAx>
      <c:valAx>
        <c:axId val="282408304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E"/>
          </a:p>
        </c:txPr>
        <c:crossAx val="282407472"/>
        <c:crossesAt val="1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153C-44E1-F441-B650-13196327A739}" type="datetimeFigureOut">
              <a:rPr lang="en-EE" smtClean="0"/>
              <a:t>14.09.2022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8ECD-B173-5C48-9CDD-A171A778D7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8000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18ECD-B173-5C48-9CDD-A171A778D7A3}" type="slidenum">
              <a:rPr lang="en-EE" smtClean="0"/>
              <a:t>9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3712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39B4-EA22-45A7-9CAE-89393046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484B4-32E6-41D5-B680-5C4D98071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5114-E9B5-4D23-B16F-E5869932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40B7A-C4E0-4EAD-8BB3-95B08E5B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B0B4-E411-45C0-9272-D2BE68D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E1491-FFEC-4527-B4FE-39917F39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3135A-3FD6-4551-9738-EA1514FF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D0BDE-2BEB-40CE-9761-2D794634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F7DF-16AB-4C65-B4A2-2B07C969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EA64-C4A0-4302-8E52-DE45A91C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C4BFA-2621-4E36-B3B1-C50B0C09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E3F98-CD09-41F1-9937-0F722319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57E89-4D50-4D5C-8FB0-919FD79E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A6176-7007-4932-A3E3-1CC3FC63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9A11-7FC9-4ED0-8E01-7455F11B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8CFF9-7740-460F-A604-87AF269D6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EADDF-DDB4-48F6-843F-E3C9A7E64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79D1F-55D0-4796-82E3-A4D8181E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33889-18F9-4181-AC26-54110EA8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C8923-6257-42B7-9B0C-9ACA0AC0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05B6-21C8-48FD-9D05-94B24E25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7ACA1-2C2C-40EF-89A9-F1545303A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C343-FAF2-425A-8C16-5518C25B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7FB1-A252-43EA-9975-7709AB98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5B453-D4C9-4C49-8F53-704100C3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5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6C364-EB87-475B-AE61-9F97FB4BD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6C857-5889-480F-8074-249C8598D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00D48-8C05-4AB9-AE9A-CBDC4316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554A-344D-4BF1-9384-DAF21734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EFC3-EA23-4D1F-8C56-9ACC5849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4AA8-4265-4E0E-AE5F-53BEC909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A1778-BEDE-4E8A-B52E-12C52A56B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CBC3-0E0D-41EC-A3B5-A1584D4E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A6A-60F6-4F21-A6A0-2BB480BC2D0D}" type="datetimeFigureOut">
              <a:rPr lang="et-EE" smtClean="0"/>
              <a:t>14.09.22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0C918-110A-4F2A-9C4B-DEA4658B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07A75-0122-415F-8B8D-5EC71875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14A6-21C1-467A-AC43-C34C6E339F6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377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14D9-2387-46E9-A2BB-6721984F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b="1" i="0">
                <a:solidFill>
                  <a:srgbClr val="5C49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BE0D-BBC9-43E2-9989-52ECF97C858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1000"/>
              </a:spcAft>
              <a:defRPr sz="1800"/>
            </a:lvl1pPr>
            <a:lvl2pPr>
              <a:spcBef>
                <a:spcPts val="1000"/>
              </a:spcBef>
              <a:spcAft>
                <a:spcPts val="1000"/>
              </a:spcAft>
              <a:defRPr sz="1600"/>
            </a:lvl2pPr>
            <a:lvl3pPr>
              <a:spcBef>
                <a:spcPts val="1000"/>
              </a:spcBef>
              <a:spcAft>
                <a:spcPts val="1000"/>
              </a:spcAft>
              <a:defRPr sz="1400"/>
            </a:lvl3pPr>
            <a:lvl4pPr>
              <a:spcBef>
                <a:spcPts val="1000"/>
              </a:spcBef>
              <a:spcAft>
                <a:spcPts val="1000"/>
              </a:spcAft>
              <a:defRPr sz="1200"/>
            </a:lvl4pPr>
            <a:lvl5pPr>
              <a:spcBef>
                <a:spcPts val="1000"/>
              </a:spcBef>
              <a:spcAft>
                <a:spcPts val="1000"/>
              </a:spcAft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DD99-E005-4FAD-92D6-D460D737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A6A-60F6-4F21-A6A0-2BB480BC2D0D}" type="datetimeFigureOut">
              <a:rPr lang="et-EE" smtClean="0"/>
              <a:t>14.09.22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65F8-BD49-40B5-9731-2B9A5D64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322C-E5F7-40CD-8391-667DA5EB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14A6-21C1-467A-AC43-C34C6E339F6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570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5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14D9-2387-46E9-A2BB-6721984F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sz="3000" b="1" i="0">
                <a:solidFill>
                  <a:srgbClr val="5C49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BE0D-BBC9-43E2-9989-52ECF97C858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1000"/>
              </a:spcAft>
              <a:defRPr sz="1800"/>
            </a:lvl1pPr>
            <a:lvl2pPr>
              <a:spcBef>
                <a:spcPts val="1000"/>
              </a:spcBef>
              <a:spcAft>
                <a:spcPts val="1000"/>
              </a:spcAft>
              <a:defRPr sz="1600"/>
            </a:lvl2pPr>
            <a:lvl3pPr>
              <a:spcBef>
                <a:spcPts val="1000"/>
              </a:spcBef>
              <a:spcAft>
                <a:spcPts val="1000"/>
              </a:spcAft>
              <a:defRPr sz="1400"/>
            </a:lvl3pPr>
            <a:lvl4pPr>
              <a:spcBef>
                <a:spcPts val="1000"/>
              </a:spcBef>
              <a:spcAft>
                <a:spcPts val="1000"/>
              </a:spcAft>
              <a:defRPr sz="1200"/>
            </a:lvl4pPr>
            <a:lvl5pPr>
              <a:spcBef>
                <a:spcPts val="1000"/>
              </a:spcBef>
              <a:spcAft>
                <a:spcPts val="1000"/>
              </a:spcAft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DD99-E005-4FAD-92D6-D460D737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BA6A-60F6-4F21-A6A0-2BB480BC2D0D}" type="datetimeFigureOut">
              <a:rPr lang="et-EE" smtClean="0"/>
              <a:t>14.09.22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65F8-BD49-40B5-9731-2B9A5D64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322C-E5F7-40CD-8391-667DA5EB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14A6-21C1-467A-AC43-C34C6E339F6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843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9F3E-1160-413A-8747-7F9E03A6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5D49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F83A1-CEA4-4ECE-BF28-74A5B3E1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FAA0-A317-492D-ABC8-4CA41338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76461-F62D-47AF-81FF-8FA5E553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B02B-8AA2-45E7-9576-855996C0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45FA-4CBD-484A-8954-4ABCFBA3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8206-73F9-421A-8A4D-E25EB51E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096C6-8831-417A-9301-41769CDB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3A2E3-1820-4A42-B216-2844D705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C6D3-15B8-49A0-820E-37DD4ED9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00F8-D8AE-4122-93D7-8184E76D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E0A21-00E6-4925-8631-0656A0111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B5B43-C6D0-4387-8FBD-9C55766E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31926-D57E-4D39-BBEE-CCE51CC5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58A2C-F9B9-4806-B75B-A0768FA5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33C4-90CE-4D74-AD5B-0298FCE0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36848-A0B2-42C5-9E9F-4C8A8402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28B70-222E-4242-9398-81A832BB7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80EB2-AC8F-4811-81F8-B5CC1EE8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26B9-204F-492D-81F1-8FD33C795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D3163-D100-4BA2-85B0-8DE4846C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2F5CD-EF46-4D86-99E6-70E51E5E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FEBEA-1B86-4C6F-AF55-D7B11713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F1C4-BEF4-4EAB-8274-6412885A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79E3B-74CC-4909-9831-08DC1782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0ED7A-D2B4-4A32-8AA4-6AFD0D1F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14B1B-C4F1-4386-AFAB-77954D6D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F8D73-C043-4A12-A48A-07DB2D5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386C0-0831-4741-BA16-FAF5ADC0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6B783-CE24-4DF1-9299-0D552BFA6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496D-1F26-4FE9-857D-B627C02A085B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0EBA-25DB-4893-9615-BFD45A755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89F3-15BC-4F24-A0DF-1B0A687CF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B2AC-C395-47A0-9325-10979C33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5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3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6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7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0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2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5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6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2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3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6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3.xml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6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7.xml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0.xml"/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2.xml"/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4806F-1F1C-921E-1958-142B33AE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3E6725-61B5-5603-2BFC-E88DEC8B7B69}"/>
              </a:ext>
            </a:extLst>
          </p:cNvPr>
          <p:cNvSpPr txBox="1">
            <a:spLocks/>
          </p:cNvSpPr>
          <p:nvPr/>
        </p:nvSpPr>
        <p:spPr>
          <a:xfrm>
            <a:off x="0" y="1435184"/>
            <a:ext cx="12191999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t-EE" dirty="0">
                <a:solidFill>
                  <a:srgbClr val="5D499A"/>
                </a:solidFill>
              </a:rPr>
              <a:t>Täiskasvanute liikumisaktiivsuse uuring 2021</a:t>
            </a:r>
            <a:endParaRPr lang="en-US" dirty="0">
              <a:solidFill>
                <a:srgbClr val="5D499A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0D97F8-AADD-55AB-2A16-356F58F8C62B}"/>
              </a:ext>
            </a:extLst>
          </p:cNvPr>
          <p:cNvSpPr txBox="1">
            <a:spLocks/>
          </p:cNvSpPr>
          <p:nvPr/>
        </p:nvSpPr>
        <p:spPr>
          <a:xfrm>
            <a:off x="1524000" y="44923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solidFill>
                  <a:srgbClr val="5D499A"/>
                </a:solidFill>
                <a:latin typeface="+mj-lt"/>
              </a:rPr>
              <a:t>ARUANNE, I OSA</a:t>
            </a:r>
          </a:p>
        </p:txBody>
      </p:sp>
    </p:spTree>
    <p:extLst>
      <p:ext uri="{BB962C8B-B14F-4D97-AF65-F5344CB8AC3E}">
        <p14:creationId xmlns:p14="http://schemas.microsoft.com/office/powerpoint/2010/main" val="89862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tüüpide seos erinevate domeenide aktiivsusega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73394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0823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Eluaseme tüüp ja hooldatav pind liikumisaktiivsuse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73189"/>
              </p:ext>
            </p:extLst>
          </p:nvPr>
        </p:nvGraphicFramePr>
        <p:xfrm>
          <a:off x="838200" y="136427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7296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Hoiakud kodu koristamise suhtes liikumisaktiivsuse gruppide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49302"/>
              </p:ext>
            </p:extLst>
          </p:nvPr>
        </p:nvGraphicFramePr>
        <p:xfrm>
          <a:off x="838200" y="133717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2404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Hoiakud kodu koristamise suhtes liikumisaktiivsuse gruppide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402805"/>
              </p:ext>
            </p:extLst>
          </p:nvPr>
        </p:nvGraphicFramePr>
        <p:xfrm>
          <a:off x="838200" y="138397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8252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Kodu koristamise füüsiline aktiivsus liikumisaktiivsuse gruppide vaates 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78731"/>
              </p:ext>
            </p:extLst>
          </p:nvPr>
        </p:nvGraphicFramePr>
        <p:xfrm>
          <a:off x="838200" y="1350923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8682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663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kodu koristamise füüsiline aktiivsusega liikumisaktiivsuse gruppide vaates 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484787"/>
              </p:ext>
            </p:extLst>
          </p:nvPr>
        </p:nvGraphicFramePr>
        <p:xfrm>
          <a:off x="838200" y="98736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5987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Koduloomadega seotud aktiivsuse tüübid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1808163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Aiatöödesse suhtumise alusel määratleti kolm tüüpi: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Ei </a:t>
            </a:r>
            <a:r>
              <a:rPr lang="en-US" sz="1600" b="1" dirty="0"/>
              <a:t>ole </a:t>
            </a:r>
            <a:r>
              <a:rPr lang="en-US" sz="1600" b="1" dirty="0" err="1"/>
              <a:t>kodulooma</a:t>
            </a:r>
            <a:endParaRPr lang="et-E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On, </a:t>
            </a:r>
            <a:r>
              <a:rPr lang="fi-FI" sz="1600" b="1" dirty="0" err="1"/>
              <a:t>jalutamas</a:t>
            </a:r>
            <a:r>
              <a:rPr lang="fi-FI" sz="1600" b="1" dirty="0"/>
              <a:t> ei k</a:t>
            </a:r>
            <a:r>
              <a:rPr lang="et-EE" sz="1600" b="1" dirty="0"/>
              <a:t>ä</a:t>
            </a:r>
            <a:r>
              <a:rPr lang="fi-FI" sz="1600" b="1" dirty="0" err="1"/>
              <a:t>ida</a:t>
            </a:r>
            <a:r>
              <a:rPr lang="et-EE" sz="1600" dirty="0"/>
              <a:t>.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On, käiakse jalutamas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t-EE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B42FE-973B-2572-E692-3E4031A97CA7}"/>
              </a:ext>
            </a:extLst>
          </p:cNvPr>
          <p:cNvCxnSpPr>
            <a:cxnSpLocks/>
          </p:cNvCxnSpPr>
          <p:nvPr/>
        </p:nvCxnSpPr>
        <p:spPr>
          <a:xfrm>
            <a:off x="0" y="1182719"/>
            <a:ext cx="10499075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38BDA1D-7569-6C4E-1EB0-2C6A630F5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19746"/>
              </p:ext>
            </p:extLst>
          </p:nvPr>
        </p:nvGraphicFramePr>
        <p:xfrm>
          <a:off x="5392509" y="1808163"/>
          <a:ext cx="6172200" cy="47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93708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Eluaseme tüüp ja koduloomad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54947"/>
              </p:ext>
            </p:extLst>
          </p:nvPr>
        </p:nvGraphicFramePr>
        <p:xfrm>
          <a:off x="838200" y="140834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230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Koduloomadega seotud füüsiline aktiivsus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23906"/>
              </p:ext>
            </p:extLst>
          </p:nvPr>
        </p:nvGraphicFramePr>
        <p:xfrm>
          <a:off x="838200" y="133122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6427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Koduloomadega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1170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67874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Koduloomadega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99466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20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tüüpide seos erinevate domeenide aktiivsusega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23122"/>
              </p:ext>
            </p:extLst>
          </p:nvPr>
        </p:nvGraphicFramePr>
        <p:xfrm>
          <a:off x="772886" y="108754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0251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Koduloomadega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230704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36875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Koduloomadega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80365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3525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Koduloomadega</a:t>
            </a:r>
            <a:r>
              <a:rPr lang="en-US" sz="2400" b="1" dirty="0"/>
              <a:t> </a:t>
            </a:r>
            <a:r>
              <a:rPr lang="en-US" sz="2400" b="1" dirty="0" err="1"/>
              <a:t>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223345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6505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Koduloomadega seotud aktiivsus füüsilise aktiivsuse gruppides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45929"/>
              </p:ext>
            </p:extLst>
          </p:nvPr>
        </p:nvGraphicFramePr>
        <p:xfrm>
          <a:off x="838200" y="135067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79661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Koduloomadega seotud aktiivsus füüsilise aktiivsuse gruppides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41631"/>
              </p:ext>
            </p:extLst>
          </p:nvPr>
        </p:nvGraphicFramePr>
        <p:xfrm>
          <a:off x="838200" y="136427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7146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Vaba ajaga seotud aktiivsuse tüübid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1808163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Vaba aja kasutus määratleti keskmiselt argipäeviti istumiseks kuluva aja alusel eraldi töötavatele (mediaan 120 minutit) ja mittetöötavatele (ehk kodustele – 180 minutit):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Alla keskmise istujad </a:t>
            </a:r>
            <a:r>
              <a:rPr lang="et-EE" sz="1600" dirty="0"/>
              <a:t>ehk</a:t>
            </a:r>
            <a:r>
              <a:rPr lang="et-EE" sz="1600" b="1" dirty="0"/>
              <a:t> </a:t>
            </a:r>
            <a:r>
              <a:rPr lang="et-EE" sz="1600" dirty="0"/>
              <a:t>alla mediaanväärtuse istujad;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Üle keskmise istujad </a:t>
            </a:r>
            <a:r>
              <a:rPr lang="et-EE" sz="1600" dirty="0"/>
              <a:t>ehk üle mediaanväärtuse istujad.</a:t>
            </a:r>
            <a:endParaRPr lang="fi-FI" sz="1600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4EFB19B-4140-07E8-06E9-3E79ED6D1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758110"/>
              </p:ext>
            </p:extLst>
          </p:nvPr>
        </p:nvGraphicFramePr>
        <p:xfrm>
          <a:off x="5180013" y="1406585"/>
          <a:ext cx="6172200" cy="47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E7B950-E63A-3217-93FD-3DB2390EA2F1}"/>
              </a:ext>
            </a:extLst>
          </p:cNvPr>
          <p:cNvCxnSpPr>
            <a:cxnSpLocks/>
          </p:cNvCxnSpPr>
          <p:nvPr/>
        </p:nvCxnSpPr>
        <p:spPr>
          <a:xfrm>
            <a:off x="0" y="1182719"/>
            <a:ext cx="9243152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879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aega argipäeviti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28778"/>
              </p:ext>
            </p:extLst>
          </p:nvPr>
        </p:nvGraphicFramePr>
        <p:xfrm>
          <a:off x="838200" y="1390577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56123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esimene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07052"/>
              </p:ext>
            </p:extLst>
          </p:nvPr>
        </p:nvGraphicFramePr>
        <p:xfrm>
          <a:off x="838200" y="93888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8865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teine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095815"/>
              </p:ext>
            </p:extLst>
          </p:nvPr>
        </p:nvGraphicFramePr>
        <p:xfrm>
          <a:off x="838200" y="97193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0252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kolmas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71088"/>
              </p:ext>
            </p:extLst>
          </p:nvPr>
        </p:nvGraphicFramePr>
        <p:xfrm>
          <a:off x="838200" y="99396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1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</a:t>
            </a:r>
            <a:r>
              <a:rPr lang="et-EE" sz="2800" b="1" dirty="0"/>
              <a:t> </a:t>
            </a:r>
            <a:r>
              <a:rPr lang="en-US" sz="2800" b="1" dirty="0" err="1"/>
              <a:t>seos</a:t>
            </a:r>
            <a:r>
              <a:rPr lang="en-US" sz="2800" b="1" dirty="0"/>
              <a:t> </a:t>
            </a:r>
            <a:r>
              <a:rPr lang="en-US" sz="2800" b="1" dirty="0" err="1"/>
              <a:t>subjektiivsete</a:t>
            </a:r>
            <a:r>
              <a:rPr lang="en-US" sz="2800" b="1" dirty="0"/>
              <a:t> </a:t>
            </a:r>
            <a:r>
              <a:rPr lang="en-US" sz="2800" b="1" dirty="0" err="1"/>
              <a:t>tervisen</a:t>
            </a:r>
            <a:r>
              <a:rPr lang="et-EE" sz="2800" b="1" dirty="0"/>
              <a:t>ä</a:t>
            </a:r>
            <a:r>
              <a:rPr lang="en-US" sz="2800" b="1" dirty="0" err="1"/>
              <a:t>itajatega</a:t>
            </a:r>
            <a:endParaRPr lang="en-US" sz="28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58383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71986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hoiakud  erineva istumisajaga gruppides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95483"/>
              </p:ext>
            </p:extLst>
          </p:nvPr>
        </p:nvGraphicFramePr>
        <p:xfrm>
          <a:off x="838200" y="1038033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7080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hoiakud  erineva istumisajaga gruppides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54112"/>
              </p:ext>
            </p:extLst>
          </p:nvPr>
        </p:nvGraphicFramePr>
        <p:xfrm>
          <a:off x="838200" y="1060067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43304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Kasutatavad sotsiaalmeedia kanalid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214814"/>
              </p:ext>
            </p:extLst>
          </p:nvPr>
        </p:nvGraphicFramePr>
        <p:xfrm>
          <a:off x="838200" y="104905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91940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Sotsiaalmeedia kasutamine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93624"/>
              </p:ext>
            </p:extLst>
          </p:nvPr>
        </p:nvGraphicFramePr>
        <p:xfrm>
          <a:off x="838200" y="107108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0858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Füüsiline aktiivsus argipäeviti erineva istumisajaga </a:t>
            </a:r>
            <a:r>
              <a:rPr lang="et-EE" sz="2400" b="1" u="sng" dirty="0"/>
              <a:t>mittetöötavate (koduste)</a:t>
            </a:r>
            <a:r>
              <a:rPr lang="et-EE" sz="2400" b="1" dirty="0"/>
              <a:t>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826386"/>
              </p:ext>
            </p:extLst>
          </p:nvPr>
        </p:nvGraphicFramePr>
        <p:xfrm>
          <a:off x="838200" y="101599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4236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Füüsiline aktiivsus argipäeviti erineva istumisajaga </a:t>
            </a:r>
            <a:r>
              <a:rPr lang="et-EE" sz="2400" b="1" u="sng" dirty="0"/>
              <a:t>töötavate </a:t>
            </a:r>
            <a:r>
              <a:rPr lang="et-EE" sz="2400" b="1" dirty="0"/>
              <a:t>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29302"/>
              </p:ext>
            </p:extLst>
          </p:nvPr>
        </p:nvGraphicFramePr>
        <p:xfrm>
          <a:off x="838200" y="1027016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3394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hobidega seotud füüsiline aktiivsusega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59431"/>
              </p:ext>
            </p:extLst>
          </p:nvPr>
        </p:nvGraphicFramePr>
        <p:xfrm>
          <a:off x="838200" y="100498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1381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</a:t>
            </a:r>
            <a:r>
              <a:rPr lang="en-US" sz="2400" b="1" dirty="0" err="1"/>
              <a:t>aktiivsuse</a:t>
            </a:r>
            <a:r>
              <a:rPr lang="et-EE" sz="2400" b="1" dirty="0"/>
              <a:t> 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30004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51441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</a:t>
            </a:r>
            <a:r>
              <a:rPr lang="en-US" sz="2400" b="1" dirty="0" err="1"/>
              <a:t>aktiivsuse</a:t>
            </a:r>
            <a:r>
              <a:rPr lang="et-EE" sz="2400" b="1" dirty="0"/>
              <a:t>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06056"/>
              </p:ext>
            </p:extLst>
          </p:nvPr>
        </p:nvGraphicFramePr>
        <p:xfrm>
          <a:off x="772886" y="999404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2243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</a:t>
            </a:r>
            <a:r>
              <a:rPr lang="en-US" sz="2400" b="1" dirty="0"/>
              <a:t> </a:t>
            </a:r>
            <a:r>
              <a:rPr lang="en-US" sz="2400" b="1" dirty="0" err="1"/>
              <a:t>aktiivsuse</a:t>
            </a:r>
            <a:r>
              <a:rPr lang="et-EE" sz="2400" b="1" dirty="0"/>
              <a:t>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625733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7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22308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5832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</a:t>
            </a:r>
            <a:r>
              <a:rPr lang="en-US" sz="2400" b="1" dirty="0" err="1"/>
              <a:t>aktiivsuse</a:t>
            </a:r>
            <a:r>
              <a:rPr lang="et-EE" sz="2400" b="1" dirty="0"/>
              <a:t>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57720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8873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</a:t>
            </a:r>
            <a:r>
              <a:rPr lang="en-US" sz="2400" b="1" dirty="0" err="1"/>
              <a:t>aktiivsuse</a:t>
            </a:r>
            <a:r>
              <a:rPr lang="et-EE" sz="2400" b="1" dirty="0"/>
              <a:t>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55234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3164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aega argipäeviti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40678"/>
              </p:ext>
            </p:extLst>
          </p:nvPr>
        </p:nvGraphicFramePr>
        <p:xfrm>
          <a:off x="838200" y="137956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7219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esimene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64003"/>
              </p:ext>
            </p:extLst>
          </p:nvPr>
        </p:nvGraphicFramePr>
        <p:xfrm>
          <a:off x="838200" y="96091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0087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teine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29841"/>
              </p:ext>
            </p:extLst>
          </p:nvPr>
        </p:nvGraphicFramePr>
        <p:xfrm>
          <a:off x="838200" y="97193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8499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 erineva istumisajaga gruppides – kolmas eelistus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52229"/>
              </p:ext>
            </p:extLst>
          </p:nvPr>
        </p:nvGraphicFramePr>
        <p:xfrm>
          <a:off x="838200" y="99396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047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hoiakud  erineva istumisajaga gruppides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83263"/>
              </p:ext>
            </p:extLst>
          </p:nvPr>
        </p:nvGraphicFramePr>
        <p:xfrm>
          <a:off x="838200" y="1027016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14056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Vaba aja hobidega seotud hoiakud  erineva istumisajaga gruppides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173563"/>
              </p:ext>
            </p:extLst>
          </p:nvPr>
        </p:nvGraphicFramePr>
        <p:xfrm>
          <a:off x="838200" y="104905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86277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Kasutatavad sotsiaalmeedia kanalid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09064"/>
              </p:ext>
            </p:extLst>
          </p:nvPr>
        </p:nvGraphicFramePr>
        <p:xfrm>
          <a:off x="838200" y="100498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9116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Sotsiaalmeedia kasutamine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05967"/>
              </p:ext>
            </p:extLst>
          </p:nvPr>
        </p:nvGraphicFramePr>
        <p:xfrm>
          <a:off x="838200" y="104905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58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109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22851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2618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6" y="365125"/>
            <a:ext cx="11209195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Füüsiline aktiivsus argipäeviti erineva istumisajaga </a:t>
            </a:r>
            <a:r>
              <a:rPr lang="et-EE" sz="2400" b="1" u="sng" dirty="0"/>
              <a:t>mittetöötavate (koduste)</a:t>
            </a:r>
            <a:r>
              <a:rPr lang="et-EE" sz="2400" b="1" dirty="0"/>
              <a:t>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8138"/>
              </p:ext>
            </p:extLst>
          </p:nvPr>
        </p:nvGraphicFramePr>
        <p:xfrm>
          <a:off x="838200" y="101599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5584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Füüsiline aktiivsus argipäeviti erineva istumisajaga </a:t>
            </a:r>
            <a:r>
              <a:rPr lang="et-EE" sz="2400" b="1" u="sng" dirty="0"/>
              <a:t>töötavate </a:t>
            </a:r>
            <a:r>
              <a:rPr lang="et-EE" sz="2400" b="1" dirty="0"/>
              <a:t>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96611"/>
              </p:ext>
            </p:extLst>
          </p:nvPr>
        </p:nvGraphicFramePr>
        <p:xfrm>
          <a:off x="838200" y="99396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76959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07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hobidega seotud füüsiline aktiivsusega erineva istumisajaga gruppides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93606"/>
              </p:ext>
            </p:extLst>
          </p:nvPr>
        </p:nvGraphicFramePr>
        <p:xfrm>
          <a:off x="838200" y="100498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19231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Sportliku</a:t>
            </a:r>
            <a:r>
              <a:rPr lang="en-US" b="1" dirty="0"/>
              <a:t> </a:t>
            </a:r>
            <a:r>
              <a:rPr lang="en-US" b="1" dirty="0" err="1"/>
              <a:t>hobi</a:t>
            </a:r>
            <a:r>
              <a:rPr lang="en-US" b="1" dirty="0"/>
              <a:t> </a:t>
            </a:r>
            <a:r>
              <a:rPr lang="en-US" b="1" dirty="0" err="1"/>
              <a:t>olemasolu</a:t>
            </a:r>
            <a:r>
              <a:rPr lang="en-US" b="1" dirty="0"/>
              <a:t> </a:t>
            </a:r>
            <a:r>
              <a:rPr lang="en-US" b="1" dirty="0" err="1"/>
              <a:t>aja</a:t>
            </a:r>
            <a:r>
              <a:rPr lang="en-US" b="1" dirty="0"/>
              <a:t> </a:t>
            </a:r>
            <a:r>
              <a:rPr lang="en-US" b="1" dirty="0" err="1"/>
              <a:t>jooksul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1808163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Sportliku</a:t>
            </a:r>
            <a:r>
              <a:rPr lang="en-US" sz="1800" dirty="0"/>
              <a:t> </a:t>
            </a:r>
            <a:r>
              <a:rPr lang="en-US" sz="1800" dirty="0" err="1"/>
              <a:t>hobi</a:t>
            </a:r>
            <a:r>
              <a:rPr lang="en-US" sz="1800" dirty="0"/>
              <a:t> </a:t>
            </a:r>
            <a:r>
              <a:rPr lang="en-US" sz="1800" dirty="0" err="1"/>
              <a:t>olemasolu</a:t>
            </a:r>
            <a:r>
              <a:rPr lang="en-US" sz="1800" dirty="0"/>
              <a:t> </a:t>
            </a:r>
            <a:r>
              <a:rPr lang="en-US" sz="1800" dirty="0" err="1"/>
              <a:t>aja</a:t>
            </a:r>
            <a:r>
              <a:rPr lang="en-US" sz="1800" dirty="0"/>
              <a:t> </a:t>
            </a:r>
            <a:r>
              <a:rPr lang="en-US" sz="1800" dirty="0" err="1"/>
              <a:t>jooksul</a:t>
            </a:r>
            <a:r>
              <a:rPr lang="en-US" sz="1800" dirty="0"/>
              <a:t> </a:t>
            </a:r>
            <a:r>
              <a:rPr lang="en-US" sz="1800" dirty="0" err="1"/>
              <a:t>jagab</a:t>
            </a:r>
            <a:r>
              <a:rPr lang="en-US" sz="1800" dirty="0"/>
              <a:t> </a:t>
            </a:r>
            <a:r>
              <a:rPr lang="en-US" sz="1800" dirty="0" err="1"/>
              <a:t>inimesed</a:t>
            </a:r>
            <a:r>
              <a:rPr lang="en-US" sz="1800" dirty="0"/>
              <a:t> </a:t>
            </a:r>
            <a:r>
              <a:rPr lang="et-EE" sz="1800" dirty="0"/>
              <a:t>kolm</a:t>
            </a:r>
            <a:r>
              <a:rPr lang="en-US" sz="1800" dirty="0"/>
              <a:t>e</a:t>
            </a:r>
            <a:r>
              <a:rPr lang="et-EE" sz="1800" dirty="0"/>
              <a:t> </a:t>
            </a:r>
            <a:r>
              <a:rPr lang="en-US" sz="1800" dirty="0"/>
              <a:t>r</a:t>
            </a:r>
            <a:r>
              <a:rPr lang="et-EE" sz="1800" dirty="0"/>
              <a:t>ü</a:t>
            </a:r>
            <a:r>
              <a:rPr lang="en-US" sz="1800" dirty="0" err="1"/>
              <a:t>hma</a:t>
            </a:r>
            <a:r>
              <a:rPr lang="et-EE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Praegu on sportlik hobi;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Sportlik hobi oli, praegu ei ole;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Sportlikku hobi pole kunagi olnud</a:t>
            </a:r>
            <a:r>
              <a:rPr lang="et-EE" sz="1800" dirty="0"/>
              <a:t> 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D0E40-59CA-408D-4DFF-5DF6D30338E7}"/>
              </a:ext>
            </a:extLst>
          </p:cNvPr>
          <p:cNvCxnSpPr>
            <a:cxnSpLocks/>
          </p:cNvCxnSpPr>
          <p:nvPr/>
        </p:nvCxnSpPr>
        <p:spPr>
          <a:xfrm>
            <a:off x="0" y="1182719"/>
            <a:ext cx="9331287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25E29667-928D-1BA8-58A7-2A483B3C9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05624"/>
              </p:ext>
            </p:extLst>
          </p:nvPr>
        </p:nvGraphicFramePr>
        <p:xfrm>
          <a:off x="5180013" y="1808163"/>
          <a:ext cx="6172200" cy="523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52215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Liikumisaktiivsus</a:t>
            </a:r>
            <a:r>
              <a:rPr lang="en-US" sz="2400" b="1" dirty="0"/>
              <a:t> s</a:t>
            </a:r>
            <a:r>
              <a:rPr lang="et-EE" sz="2400" b="1" dirty="0"/>
              <a:t>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72800"/>
              </p:ext>
            </p:extLst>
          </p:nvPr>
        </p:nvGraphicFramePr>
        <p:xfrm>
          <a:off x="772886" y="944319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2239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Subjektiivsed tervise näitajad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48936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95510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 err="1"/>
              <a:t>Tugi</a:t>
            </a:r>
            <a:r>
              <a:rPr lang="en-US" sz="2400" b="1" dirty="0"/>
              <a:t> </a:t>
            </a:r>
            <a:r>
              <a:rPr lang="et-EE" sz="2400" b="1" dirty="0"/>
              <a:t>sportimiseks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598428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7816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Takistused sportimiseks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59028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6501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 piisavus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40684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85381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Osalemine liikumisüritustel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68638"/>
              </p:ext>
            </p:extLst>
          </p:nvPr>
        </p:nvGraphicFramePr>
        <p:xfrm>
          <a:off x="772886" y="119771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37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79326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617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Huvi spordi vastu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250558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6155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2527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Regulaarne spordi jälgimine sportliku hobi olemasolu gruppide vaates – esimene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26085"/>
              </p:ext>
            </p:extLst>
          </p:nvPr>
        </p:nvGraphicFramePr>
        <p:xfrm>
          <a:off x="772886" y="944320"/>
          <a:ext cx="10515600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385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38831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Regulaarne spordi jälgimine sportliku hobi olemasolu gruppide vaates – teine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81178"/>
              </p:ext>
            </p:extLst>
          </p:nvPr>
        </p:nvGraphicFramePr>
        <p:xfrm>
          <a:off x="307909" y="944320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6445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490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Regulaarne spordi jälgimine sportliku hobi olemasolu gruppide vaates – kolmas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501332"/>
              </p:ext>
            </p:extLst>
          </p:nvPr>
        </p:nvGraphicFramePr>
        <p:xfrm>
          <a:off x="307909" y="1043473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9400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Tippvõistluste jälgimine sportliku hobi olemasolu gruppide vaates – esimene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121521"/>
              </p:ext>
            </p:extLst>
          </p:nvPr>
        </p:nvGraphicFramePr>
        <p:xfrm>
          <a:off x="772886" y="944320"/>
          <a:ext cx="10515600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55360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Tippvõistluste jälgimine sportliku hobi olemasolu gruppide vaates – teine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07311"/>
              </p:ext>
            </p:extLst>
          </p:nvPr>
        </p:nvGraphicFramePr>
        <p:xfrm>
          <a:off x="307909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4128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Tippvõistluste jälgimine sportliku hobi olemasolu gruppide vaates – kolmas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97628"/>
              </p:ext>
            </p:extLst>
          </p:nvPr>
        </p:nvGraphicFramePr>
        <p:xfrm>
          <a:off x="307909" y="944320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32065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Eesti taseme jälgimine sportliku hobi olemasolu gruppide vaates – esimene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484601"/>
              </p:ext>
            </p:extLst>
          </p:nvPr>
        </p:nvGraphicFramePr>
        <p:xfrm>
          <a:off x="772886" y="1043473"/>
          <a:ext cx="10515600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2932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Eesti taseme jälgimine sportliku hobi olemasolu gruppide vaates – teine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80791"/>
              </p:ext>
            </p:extLst>
          </p:nvPr>
        </p:nvGraphicFramePr>
        <p:xfrm>
          <a:off x="307909" y="106550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2009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Eesti taseme jälgimine sportliku hobi olemasolu gruppide vaates – kolmas valik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791464"/>
              </p:ext>
            </p:extLst>
          </p:nvPr>
        </p:nvGraphicFramePr>
        <p:xfrm>
          <a:off x="307909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70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347136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0217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Spordinädal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86714"/>
              </p:ext>
            </p:extLst>
          </p:nvPr>
        </p:nvGraphicFramePr>
        <p:xfrm>
          <a:off x="772886" y="944319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89091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Tegutsemine vabatahtlikuna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827602"/>
              </p:ext>
            </p:extLst>
          </p:nvPr>
        </p:nvGraphicFramePr>
        <p:xfrm>
          <a:off x="772886" y="1010421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69449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Teadmised dopinguainetest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62167"/>
              </p:ext>
            </p:extLst>
          </p:nvPr>
        </p:nvGraphicFramePr>
        <p:xfrm>
          <a:off x="772886" y="1010421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7133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Kokkupuuted dopinguainetega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40372"/>
              </p:ext>
            </p:extLst>
          </p:nvPr>
        </p:nvGraphicFramePr>
        <p:xfrm>
          <a:off x="772886" y="108754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41326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Kokkupuuted dopinguainetega sportliku hobi olemasolu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03287"/>
              </p:ext>
            </p:extLst>
          </p:nvPr>
        </p:nvGraphicFramePr>
        <p:xfrm>
          <a:off x="772886" y="944319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33870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Suhtumine kehalisse kasvatusse sportliku hobi olemasolu grupides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43847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69534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Rahulolu kehalise kasvatusega sportliku hobi olemasolu grupides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47011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46175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Sportliku hobi olemasolu 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85452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56992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Sportliku hobi olemasolu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931101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66555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Sportliku hobi olemasolu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26621"/>
              </p:ext>
            </p:extLst>
          </p:nvPr>
        </p:nvGraphicFramePr>
        <p:xfrm>
          <a:off x="838200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37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Liikumisaktiivsuse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1455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354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Sportliku hobi olemasolu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049039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1084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Sportliku hobi olemasolu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089908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15497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Suhtumine kehalisse kasvatusse liikumisaktiivsuse grupides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72003"/>
              </p:ext>
            </p:extLst>
          </p:nvPr>
        </p:nvGraphicFramePr>
        <p:xfrm>
          <a:off x="772886" y="999404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55075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Rahulolu kehalise kasvatusega liikumisaktiivsuse olemasolu grupides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08952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3770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Spor</a:t>
            </a:r>
            <a:r>
              <a:rPr lang="et-EE" b="1" dirty="0"/>
              <a:t>di</a:t>
            </a:r>
            <a:r>
              <a:rPr lang="en-US" b="1" dirty="0" err="1"/>
              <a:t>harrast</a:t>
            </a:r>
            <a:r>
              <a:rPr lang="et-EE" b="1" dirty="0"/>
              <a:t>ajate rühmad </a:t>
            </a:r>
            <a:br>
              <a:rPr lang="et-EE" b="1" dirty="0"/>
            </a:br>
            <a:r>
              <a:rPr lang="et-EE" b="1" dirty="0"/>
              <a:t>vastavalt WHO-määratluse piisavusele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2546293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Sportliku</a:t>
            </a:r>
            <a:r>
              <a:rPr lang="en-US" sz="1800" dirty="0"/>
              <a:t> </a:t>
            </a:r>
            <a:r>
              <a:rPr lang="en-US" sz="1800" dirty="0" err="1"/>
              <a:t>hobi</a:t>
            </a:r>
            <a:r>
              <a:rPr lang="en-US" sz="1800" dirty="0"/>
              <a:t> </a:t>
            </a:r>
            <a:r>
              <a:rPr lang="en-US" sz="1800" dirty="0" err="1"/>
              <a:t>harrastuse</a:t>
            </a:r>
            <a:r>
              <a:rPr lang="en-US" sz="1800" dirty="0"/>
              <a:t> </a:t>
            </a:r>
            <a:r>
              <a:rPr lang="en-US" sz="1800" dirty="0" err="1"/>
              <a:t>piisavus</a:t>
            </a:r>
            <a:r>
              <a:rPr lang="en-US" sz="1800" dirty="0"/>
              <a:t> WHO </a:t>
            </a:r>
            <a:r>
              <a:rPr lang="en-US" sz="1800" dirty="0" err="1"/>
              <a:t>definitsiooni</a:t>
            </a:r>
            <a:r>
              <a:rPr lang="en-US" sz="1800" dirty="0"/>
              <a:t> </a:t>
            </a:r>
            <a:r>
              <a:rPr lang="en-US" sz="1800" dirty="0" err="1"/>
              <a:t>kohaselt</a:t>
            </a:r>
            <a:r>
              <a:rPr lang="en-US" sz="1800" dirty="0"/>
              <a:t> </a:t>
            </a:r>
            <a:r>
              <a:rPr lang="et-EE" sz="1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Sportlikult </a:t>
            </a:r>
            <a:r>
              <a:rPr lang="et-EE" sz="1600" b="1" dirty="0" err="1"/>
              <a:t>vä</a:t>
            </a:r>
            <a:r>
              <a:rPr lang="en-US" sz="1600" b="1" dirty="0" err="1"/>
              <a:t>heaktiivsed</a:t>
            </a:r>
            <a:r>
              <a:rPr lang="et-EE" sz="1600" b="1" dirty="0"/>
              <a:t>:</a:t>
            </a:r>
            <a:r>
              <a:rPr lang="en-US" sz="1600" b="1" dirty="0"/>
              <a:t> </a:t>
            </a:r>
            <a:r>
              <a:rPr lang="et-EE" sz="1600" dirty="0"/>
              <a:t>k</a:t>
            </a:r>
            <a:r>
              <a:rPr lang="en-US" sz="1600" dirty="0" err="1"/>
              <a:t>uni</a:t>
            </a:r>
            <a:r>
              <a:rPr lang="en-US" sz="1600" dirty="0"/>
              <a:t> 3 </a:t>
            </a:r>
            <a:r>
              <a:rPr lang="en-US" sz="1600" dirty="0" err="1"/>
              <a:t>tundi</a:t>
            </a:r>
            <a:r>
              <a:rPr lang="en-US" sz="1600" dirty="0"/>
              <a:t> </a:t>
            </a:r>
            <a:r>
              <a:rPr lang="et-EE" sz="1600" dirty="0"/>
              <a:t>nädalas;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Sportlikult </a:t>
            </a:r>
            <a:r>
              <a:rPr lang="et-EE" sz="1600" b="1" dirty="0" err="1"/>
              <a:t>vä</a:t>
            </a:r>
            <a:r>
              <a:rPr lang="en-US" sz="1600" b="1" dirty="0" err="1"/>
              <a:t>heaktiivsed</a:t>
            </a:r>
            <a:r>
              <a:rPr lang="et-EE" sz="1600" b="1" dirty="0"/>
              <a:t>: </a:t>
            </a:r>
            <a:r>
              <a:rPr lang="et-EE" sz="1600" dirty="0"/>
              <a:t>üle kolme </a:t>
            </a:r>
            <a:r>
              <a:rPr lang="en-US" sz="1600" dirty="0"/>
              <a:t>tun</a:t>
            </a:r>
            <a:r>
              <a:rPr lang="et-EE" sz="1600" dirty="0"/>
              <a:t>n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t-EE" sz="1600" dirty="0"/>
              <a:t>nädalas.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 Kogu vaadeldud rahvastikust (18-75 aastased) moodustab see </a:t>
            </a:r>
            <a:r>
              <a:rPr lang="et-EE" sz="1800" b="0" i="0" u="none" strike="noStrike" baseline="0" dirty="0">
                <a:effectLst/>
              </a:rPr>
              <a:t>- 45,5%</a:t>
            </a:r>
            <a:endParaRPr lang="en-US" sz="1600" b="0" i="0" u="none" strike="noStrike" baseline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64DC25-AE56-4E50-A0D3-7179067D9624}"/>
              </a:ext>
            </a:extLst>
          </p:cNvPr>
          <p:cNvCxnSpPr>
            <a:cxnSpLocks/>
          </p:cNvCxnSpPr>
          <p:nvPr/>
        </p:nvCxnSpPr>
        <p:spPr>
          <a:xfrm>
            <a:off x="0" y="1782397"/>
            <a:ext cx="9838062" cy="25766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09D403D-4657-12D7-F892-6349A7F4F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11951"/>
              </p:ext>
            </p:extLst>
          </p:nvPr>
        </p:nvGraphicFramePr>
        <p:xfrm>
          <a:off x="5381492" y="1306580"/>
          <a:ext cx="6172200" cy="523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28159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Harrastatavad alad spordiharrastajate rühmas – esimene ala (põhiharrastus)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726897"/>
              </p:ext>
            </p:extLst>
          </p:nvPr>
        </p:nvGraphicFramePr>
        <p:xfrm>
          <a:off x="142654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5895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Harrastatavad alad spordiharrastajate rühmas – teine ala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66026"/>
              </p:ext>
            </p:extLst>
          </p:nvPr>
        </p:nvGraphicFramePr>
        <p:xfrm>
          <a:off x="131637" y="944320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83493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Harrastatavad alad spordiharrastajate rühmas – kolmas ala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51075"/>
              </p:ext>
            </p:extLst>
          </p:nvPr>
        </p:nvGraphicFramePr>
        <p:xfrm>
          <a:off x="131637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36691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Spordiharrastuse kestvus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25409"/>
              </p:ext>
            </p:extLst>
          </p:nvPr>
        </p:nvGraphicFramePr>
        <p:xfrm>
          <a:off x="-143788" y="944320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44603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Spordiharrastuse iseloomustus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48293"/>
              </p:ext>
            </p:extLst>
          </p:nvPr>
        </p:nvGraphicFramePr>
        <p:xfrm>
          <a:off x="307909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39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Töötajate tüübid enda </a:t>
            </a:r>
            <a:br>
              <a:rPr lang="et-EE" b="1" dirty="0"/>
            </a:br>
            <a:r>
              <a:rPr lang="et-EE" b="1" dirty="0"/>
              <a:t>määratletud peamise tegevuse alusel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680179-AA6B-6CF6-8F83-C0593AB4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756200"/>
              </p:ext>
            </p:extLst>
          </p:nvPr>
        </p:nvGraphicFramePr>
        <p:xfrm>
          <a:off x="4787528" y="2392057"/>
          <a:ext cx="8527276" cy="352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2403074"/>
            <a:ext cx="5836434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Töötajad jagati välistavatesse kategooriatesse pingutuse intensiivsuse vähenemise järgi: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 err="1"/>
              <a:t>Pingutaja</a:t>
            </a:r>
            <a:r>
              <a:rPr lang="et-EE" sz="1600" b="1" dirty="0"/>
              <a:t>: </a:t>
            </a:r>
            <a:r>
              <a:rPr lang="et-EE" sz="1600" dirty="0"/>
              <a:t>„Mu töös/õppetöös on vaja pidevalt tugevat füüsilist pingutust“ &gt;&gt;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 err="1"/>
              <a:t>Kõndija</a:t>
            </a:r>
            <a:r>
              <a:rPr lang="et-EE" sz="1600" b="1" dirty="0"/>
              <a:t>:</a:t>
            </a:r>
            <a:r>
              <a:rPr lang="et-EE" sz="1600" dirty="0"/>
              <a:t> „Pean oma igapäevatöös/õppetöös palju kõndima“ &gt;&gt;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Seisja:</a:t>
            </a:r>
            <a:r>
              <a:rPr lang="et-EE" sz="1600" dirty="0"/>
              <a:t> „</a:t>
            </a:r>
            <a:r>
              <a:rPr lang="fi-FI" sz="1600" dirty="0" err="1"/>
              <a:t>Pean</a:t>
            </a:r>
            <a:r>
              <a:rPr lang="fi-FI" sz="1600" dirty="0"/>
              <a:t> </a:t>
            </a:r>
            <a:r>
              <a:rPr lang="fi-FI" sz="1600" dirty="0" err="1"/>
              <a:t>tööl</a:t>
            </a:r>
            <a:r>
              <a:rPr lang="fi-FI" sz="1600" dirty="0"/>
              <a:t>/</a:t>
            </a:r>
            <a:r>
              <a:rPr lang="fi-FI" sz="1600" dirty="0" err="1"/>
              <a:t>koolis</a:t>
            </a:r>
            <a:r>
              <a:rPr lang="fi-FI" sz="1600" dirty="0"/>
              <a:t> </a:t>
            </a:r>
            <a:r>
              <a:rPr lang="fi-FI" sz="1600" dirty="0" err="1"/>
              <a:t>olles</a:t>
            </a:r>
            <a:r>
              <a:rPr lang="fi-FI" sz="1600" dirty="0"/>
              <a:t> </a:t>
            </a:r>
            <a:r>
              <a:rPr lang="fi-FI" sz="1600" dirty="0" err="1"/>
              <a:t>suurema</a:t>
            </a:r>
            <a:r>
              <a:rPr lang="fi-FI" sz="1600" dirty="0"/>
              <a:t> osa </a:t>
            </a:r>
            <a:r>
              <a:rPr lang="fi-FI" sz="1600" dirty="0" err="1"/>
              <a:t>päevast</a:t>
            </a:r>
            <a:br>
              <a:rPr lang="fi-FI" sz="1600" dirty="0"/>
            </a:br>
            <a:r>
              <a:rPr lang="fi-FI" sz="1600" dirty="0"/>
              <a:t> </a:t>
            </a:r>
            <a:r>
              <a:rPr lang="fi-FI" sz="1600" dirty="0" err="1"/>
              <a:t>seisma</a:t>
            </a:r>
            <a:r>
              <a:rPr lang="et-EE" sz="1600" dirty="0"/>
              <a:t>“ &gt;&gt;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Istuja:</a:t>
            </a:r>
            <a:r>
              <a:rPr lang="et-EE" sz="1600" dirty="0"/>
              <a:t> „</a:t>
            </a:r>
            <a:r>
              <a:rPr lang="fi-FI" sz="1600" dirty="0" err="1"/>
              <a:t>Suurema</a:t>
            </a:r>
            <a:r>
              <a:rPr lang="fi-FI" sz="1600" dirty="0"/>
              <a:t> osa </a:t>
            </a:r>
            <a:r>
              <a:rPr lang="fi-FI" sz="1600" dirty="0" err="1"/>
              <a:t>töö</a:t>
            </a:r>
            <a:r>
              <a:rPr lang="fi-FI" sz="1600" dirty="0"/>
              <a:t>- </a:t>
            </a:r>
            <a:r>
              <a:rPr lang="fi-FI" sz="1600" dirty="0" err="1"/>
              <a:t>või</a:t>
            </a:r>
            <a:r>
              <a:rPr lang="fi-FI" sz="1600" dirty="0"/>
              <a:t> </a:t>
            </a:r>
            <a:r>
              <a:rPr lang="fi-FI" sz="1600" dirty="0" err="1"/>
              <a:t>õppeajast</a:t>
            </a:r>
            <a:r>
              <a:rPr lang="fi-FI" sz="1600" dirty="0"/>
              <a:t> </a:t>
            </a:r>
            <a:r>
              <a:rPr lang="fi-FI" sz="1600" dirty="0" err="1"/>
              <a:t>veedan</a:t>
            </a:r>
            <a:r>
              <a:rPr lang="fi-FI" sz="1600" dirty="0"/>
              <a:t> </a:t>
            </a:r>
            <a:r>
              <a:rPr lang="fi-FI" sz="1600" dirty="0" err="1"/>
              <a:t>istudes</a:t>
            </a:r>
            <a:r>
              <a:rPr lang="et-EE" sz="1600" dirty="0"/>
              <a:t>“ &gt;&gt;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Seejärel liideti neile põhikategooriatele vastavalt peamisele tegevusele need 66 vastajat, kes just neile küsimustele polnud vastanud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17 töötavat inimest ei märkinud ühtegi tegevust endale sobivaks (jäid analüüsist välja)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5E9983-4FC3-0F1C-A80D-EBE36A2753F7}"/>
              </a:ext>
            </a:extLst>
          </p:cNvPr>
          <p:cNvCxnSpPr>
            <a:cxnSpLocks/>
          </p:cNvCxnSpPr>
          <p:nvPr/>
        </p:nvCxnSpPr>
        <p:spPr>
          <a:xfrm>
            <a:off x="0" y="1808163"/>
            <a:ext cx="9595692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1168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Spordiharrastuse iseloomustus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63156"/>
              </p:ext>
            </p:extLst>
          </p:nvPr>
        </p:nvGraphicFramePr>
        <p:xfrm>
          <a:off x="-121754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3492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Spordiharrastuse motivatsioon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561895"/>
              </p:ext>
            </p:extLst>
          </p:nvPr>
        </p:nvGraphicFramePr>
        <p:xfrm>
          <a:off x="208756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999000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Spordiharrastuse </a:t>
            </a:r>
            <a:r>
              <a:rPr lang="et-EE" sz="2400" b="1" dirty="0" err="1"/>
              <a:t>võimaldajad</a:t>
            </a:r>
            <a:r>
              <a:rPr lang="et-EE" sz="2400" b="1" dirty="0"/>
              <a:t> ja </a:t>
            </a:r>
            <a:r>
              <a:rPr lang="et-EE" sz="2400" b="1" dirty="0" err="1"/>
              <a:t>takistajad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612897"/>
              </p:ext>
            </p:extLst>
          </p:nvPr>
        </p:nvGraphicFramePr>
        <p:xfrm>
          <a:off x="219773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48330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Spordiüritustel osalemine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80683"/>
              </p:ext>
            </p:extLst>
          </p:nvPr>
        </p:nvGraphicFramePr>
        <p:xfrm>
          <a:off x="-110737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72592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Spordiüritustel osalemise hoiakud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24290"/>
              </p:ext>
            </p:extLst>
          </p:nvPr>
        </p:nvGraphicFramePr>
        <p:xfrm>
          <a:off x="-154805" y="977371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94861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Spordiüritustel osalemise hoiakud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39942"/>
              </p:ext>
            </p:extLst>
          </p:nvPr>
        </p:nvGraphicFramePr>
        <p:xfrm>
          <a:off x="-132771" y="977371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7501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Spordiharrastajad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63226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12305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Spordiharrastajad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498602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17500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Spordiharrastajad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414803"/>
              </p:ext>
            </p:extLst>
          </p:nvPr>
        </p:nvGraphicFramePr>
        <p:xfrm>
          <a:off x="838200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31054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Spordiharrastajad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9386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20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</a:t>
            </a:r>
            <a:r>
              <a:rPr lang="en-US" sz="2400" b="1" dirty="0"/>
              <a:t>t</a:t>
            </a:r>
            <a:r>
              <a:rPr lang="et-EE" sz="2400" b="1" dirty="0" err="1"/>
              <a:t>ööalase</a:t>
            </a:r>
            <a:r>
              <a:rPr lang="et-EE" sz="2400" b="1" dirty="0"/>
              <a:t> </a:t>
            </a:r>
            <a:r>
              <a:rPr lang="en-US" sz="2400" b="1" dirty="0" err="1"/>
              <a:t>liikumisaktiivsuse</a:t>
            </a:r>
            <a:r>
              <a:rPr lang="en-US" sz="2400" b="1" dirty="0"/>
              <a:t> </a:t>
            </a:r>
            <a:r>
              <a:rPr lang="et-EE" sz="2400" b="1" dirty="0"/>
              <a:t>enesemääratluse vaates(1)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351332"/>
              </p:ext>
            </p:extLst>
          </p:nvPr>
        </p:nvGraphicFramePr>
        <p:xfrm>
          <a:off x="838200" y="134230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88161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Spordiharrastajad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430246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9048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Endiste </a:t>
            </a:r>
            <a:r>
              <a:rPr lang="en-US" b="1" dirty="0" err="1"/>
              <a:t>harrast</a:t>
            </a:r>
            <a:r>
              <a:rPr lang="et-EE" b="1" dirty="0"/>
              <a:t>ajate rühmad </a:t>
            </a:r>
            <a:br>
              <a:rPr lang="et-EE" b="1" dirty="0"/>
            </a:br>
            <a:r>
              <a:rPr lang="et-EE" b="1" dirty="0"/>
              <a:t>vastavalt WHO-määratluse piisavusele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2458159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Endisi spordiharrastajaid võrreldakse nende harrastuse kestvuse alusel: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Pikemaajalised spordiharrastanud:</a:t>
            </a:r>
            <a:r>
              <a:rPr lang="en-US" sz="1600" b="1" dirty="0"/>
              <a:t> </a:t>
            </a:r>
            <a:r>
              <a:rPr lang="et-EE" sz="1600" dirty="0"/>
              <a:t>harrastasid kauem üle mediaankestvuse (üle 14 aasta);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Lühemaajalised spordiharrastanud: </a:t>
            </a:r>
            <a:r>
              <a:rPr lang="et-EE" sz="1600" dirty="0"/>
              <a:t>harrastasid kuni mediaankestvuseni  (kuni 14 aastat).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Kogu vaadeldud rahvastikust (18-75 aastased) moodustab see </a:t>
            </a:r>
            <a:r>
              <a:rPr lang="et-EE" sz="1800" b="0" i="0" u="none" strike="noStrike" baseline="0" dirty="0">
                <a:effectLst/>
              </a:rPr>
              <a:t>– 28,7%</a:t>
            </a:r>
            <a:endParaRPr lang="en-US" sz="1600" b="0" i="0" u="none" strike="noStrike" baseline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4DB6D9-1BD9-2798-6EF3-40632BD4013E}"/>
              </a:ext>
            </a:extLst>
          </p:cNvPr>
          <p:cNvCxnSpPr>
            <a:cxnSpLocks/>
          </p:cNvCxnSpPr>
          <p:nvPr/>
        </p:nvCxnSpPr>
        <p:spPr>
          <a:xfrm>
            <a:off x="0" y="1782397"/>
            <a:ext cx="9838062" cy="25766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6C66682-0C3E-6C27-1FAC-E535C5060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93033"/>
              </p:ext>
            </p:extLst>
          </p:nvPr>
        </p:nvGraphicFramePr>
        <p:xfrm>
          <a:off x="5180013" y="1438782"/>
          <a:ext cx="6172200" cy="523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53195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Harrastatud alad nüüdseks lõpetanute hulgas – esimene ala (oli põhiharrastus)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316963"/>
              </p:ext>
            </p:extLst>
          </p:nvPr>
        </p:nvGraphicFramePr>
        <p:xfrm>
          <a:off x="-154805" y="977371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32385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Harrastatud alad nüüdseks lõpetanute hulgas – teine ala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893791"/>
              </p:ext>
            </p:extLst>
          </p:nvPr>
        </p:nvGraphicFramePr>
        <p:xfrm>
          <a:off x="-110737" y="988388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09868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Harrastatud alad nüüdseks lõpetanute hulgas – kolmas ala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239887"/>
              </p:ext>
            </p:extLst>
          </p:nvPr>
        </p:nvGraphicFramePr>
        <p:xfrm>
          <a:off x="-121754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78136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Harrastusega alustamise ja lõpetamise vanus nüüdseks lõpetanute hulgas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28647"/>
              </p:ext>
            </p:extLst>
          </p:nvPr>
        </p:nvGraphicFramePr>
        <p:xfrm>
          <a:off x="-154805" y="977371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78413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Harrastusega lõpetamise põhjused nüüdseks lõpetanute hulgas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119545"/>
              </p:ext>
            </p:extLst>
          </p:nvPr>
        </p:nvGraphicFramePr>
        <p:xfrm>
          <a:off x="241807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6029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Harrastusega lõpetanute osalemine spordiüritustel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570784"/>
              </p:ext>
            </p:extLst>
          </p:nvPr>
        </p:nvGraphicFramePr>
        <p:xfrm>
          <a:off x="-143788" y="955337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13028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Harrastusega lõpetanute spordiüritustel osalemise hoiakud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26238"/>
              </p:ext>
            </p:extLst>
          </p:nvPr>
        </p:nvGraphicFramePr>
        <p:xfrm>
          <a:off x="-121754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33997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Harrastusega lõpetanute spordiüritustel osalemise hoiakud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028531"/>
              </p:ext>
            </p:extLst>
          </p:nvPr>
        </p:nvGraphicFramePr>
        <p:xfrm>
          <a:off x="-143788" y="966354"/>
          <a:ext cx="11439331" cy="53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93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D446-4B16-DDB5-19FD-CF8AF1CD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Uuringu</a:t>
            </a:r>
            <a:r>
              <a:rPr lang="en-US" dirty="0"/>
              <a:t> </a:t>
            </a:r>
            <a:r>
              <a:rPr lang="en-US" dirty="0" err="1"/>
              <a:t>metoodika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0202-FFFF-3F1F-8389-CF57C8F2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8530354" cy="5621777"/>
          </a:xfrm>
        </p:spPr>
        <p:txBody>
          <a:bodyPr/>
          <a:lstStyle/>
          <a:p>
            <a:r>
              <a:rPr lang="en-GB" b="1" dirty="0" err="1"/>
              <a:t>Sihtgrupp</a:t>
            </a:r>
            <a:r>
              <a:rPr lang="en-GB" dirty="0"/>
              <a:t>: 18-75-aastased 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elanikud</a:t>
            </a:r>
            <a:r>
              <a:rPr lang="en-GB" dirty="0"/>
              <a:t> (1. </a:t>
            </a:r>
            <a:r>
              <a:rPr lang="en-GB" dirty="0" err="1"/>
              <a:t>jaanuari</a:t>
            </a:r>
            <a:r>
              <a:rPr lang="en-GB" dirty="0"/>
              <a:t> 2021 </a:t>
            </a:r>
            <a:r>
              <a:rPr lang="en-GB" dirty="0" err="1"/>
              <a:t>seisuga</a:t>
            </a:r>
            <a:r>
              <a:rPr lang="en-GB" dirty="0"/>
              <a:t> on </a:t>
            </a:r>
            <a:r>
              <a:rPr lang="en-GB" dirty="0" err="1"/>
              <a:t>neid</a:t>
            </a:r>
            <a:r>
              <a:rPr lang="en-GB" dirty="0"/>
              <a:t> 955 426)</a:t>
            </a:r>
          </a:p>
          <a:p>
            <a:r>
              <a:rPr lang="en-GB" b="1" dirty="0" err="1"/>
              <a:t>Valim</a:t>
            </a:r>
            <a:r>
              <a:rPr lang="en-GB" dirty="0"/>
              <a:t>: </a:t>
            </a:r>
            <a:r>
              <a:rPr lang="en-GB" dirty="0" err="1"/>
              <a:t>isikupõhine</a:t>
            </a:r>
            <a:r>
              <a:rPr lang="en-GB" dirty="0"/>
              <a:t>, </a:t>
            </a:r>
            <a:r>
              <a:rPr lang="en-GB" dirty="0" err="1"/>
              <a:t>moodustati</a:t>
            </a:r>
            <a:r>
              <a:rPr lang="en-GB" dirty="0"/>
              <a:t> </a:t>
            </a:r>
            <a:r>
              <a:rPr lang="en-GB" dirty="0" err="1"/>
              <a:t>juhuvalikuga</a:t>
            </a:r>
            <a:r>
              <a:rPr lang="en-GB" dirty="0"/>
              <a:t> </a:t>
            </a:r>
            <a:r>
              <a:rPr lang="en-GB" dirty="0" err="1"/>
              <a:t>rahvastikuregistrist</a:t>
            </a:r>
            <a:r>
              <a:rPr lang="en-GB" dirty="0"/>
              <a:t> 18-75-aastaste 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elanike</a:t>
            </a:r>
            <a:r>
              <a:rPr lang="en-GB" dirty="0"/>
              <a:t> </a:t>
            </a:r>
            <a:r>
              <a:rPr lang="en-GB" dirty="0" err="1"/>
              <a:t>andmetest</a:t>
            </a:r>
            <a:r>
              <a:rPr lang="en-GB" dirty="0"/>
              <a:t>, </a:t>
            </a:r>
            <a:r>
              <a:rPr lang="en-GB" dirty="0" err="1"/>
              <a:t>sooviti</a:t>
            </a:r>
            <a:r>
              <a:rPr lang="en-GB" dirty="0"/>
              <a:t> </a:t>
            </a:r>
            <a:r>
              <a:rPr lang="en-GB" dirty="0" err="1"/>
              <a:t>koguda</a:t>
            </a:r>
            <a:r>
              <a:rPr lang="en-GB" dirty="0"/>
              <a:t> </a:t>
            </a:r>
            <a:r>
              <a:rPr lang="en-GB" dirty="0" err="1"/>
              <a:t>vastused</a:t>
            </a:r>
            <a:r>
              <a:rPr lang="en-GB" dirty="0"/>
              <a:t> </a:t>
            </a:r>
            <a:r>
              <a:rPr lang="en-GB" dirty="0" err="1"/>
              <a:t>vähemalt</a:t>
            </a:r>
            <a:r>
              <a:rPr lang="en-GB" dirty="0"/>
              <a:t> 1500 </a:t>
            </a:r>
            <a:r>
              <a:rPr lang="en-GB" dirty="0" err="1"/>
              <a:t>inimeselt</a:t>
            </a:r>
            <a:r>
              <a:rPr lang="en-GB" dirty="0"/>
              <a:t>. </a:t>
            </a:r>
            <a:r>
              <a:rPr lang="en-GB" dirty="0" err="1"/>
              <a:t>Arvestades</a:t>
            </a:r>
            <a:r>
              <a:rPr lang="en-GB" dirty="0"/>
              <a:t> </a:t>
            </a:r>
            <a:r>
              <a:rPr lang="en-GB" dirty="0" err="1"/>
              <a:t>tavapärast</a:t>
            </a:r>
            <a:r>
              <a:rPr lang="en-GB" dirty="0"/>
              <a:t> </a:t>
            </a:r>
            <a:r>
              <a:rPr lang="en-GB" dirty="0" err="1"/>
              <a:t>vastamismäära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dirty="0" err="1"/>
              <a:t>võimalikke</a:t>
            </a:r>
            <a:r>
              <a:rPr lang="en-GB" dirty="0"/>
              <a:t> </a:t>
            </a:r>
            <a:r>
              <a:rPr lang="en-GB" dirty="0" err="1"/>
              <a:t>vigasid</a:t>
            </a:r>
            <a:r>
              <a:rPr lang="en-GB" dirty="0"/>
              <a:t> </a:t>
            </a:r>
            <a:r>
              <a:rPr lang="en-GB" dirty="0" err="1"/>
              <a:t>valimiandmetes</a:t>
            </a:r>
            <a:r>
              <a:rPr lang="en-GB" dirty="0"/>
              <a:t>, </a:t>
            </a:r>
            <a:r>
              <a:rPr lang="en-GB" dirty="0" err="1"/>
              <a:t>päriti</a:t>
            </a:r>
            <a:r>
              <a:rPr lang="en-GB" dirty="0"/>
              <a:t> </a:t>
            </a:r>
            <a:r>
              <a:rPr lang="en-GB" dirty="0" err="1"/>
              <a:t>valim</a:t>
            </a:r>
            <a:r>
              <a:rPr lang="en-GB" dirty="0"/>
              <a:t> </a:t>
            </a:r>
            <a:r>
              <a:rPr lang="en-GB" dirty="0" err="1"/>
              <a:t>viiekordses</a:t>
            </a:r>
            <a:r>
              <a:rPr lang="en-GB" dirty="0"/>
              <a:t> </a:t>
            </a:r>
            <a:r>
              <a:rPr lang="en-GB" dirty="0" err="1"/>
              <a:t>mahus</a:t>
            </a:r>
            <a:r>
              <a:rPr lang="en-GB" dirty="0"/>
              <a:t> (</a:t>
            </a:r>
            <a:r>
              <a:rPr lang="en-GB" dirty="0" err="1"/>
              <a:t>valimisse</a:t>
            </a:r>
            <a:r>
              <a:rPr lang="en-GB" dirty="0"/>
              <a:t> </a:t>
            </a:r>
            <a:r>
              <a:rPr lang="en-GB" dirty="0" err="1"/>
              <a:t>kaasati</a:t>
            </a:r>
            <a:r>
              <a:rPr lang="en-GB" dirty="0"/>
              <a:t> 7500 </a:t>
            </a:r>
            <a:r>
              <a:rPr lang="en-GB" dirty="0" err="1"/>
              <a:t>isikut</a:t>
            </a:r>
            <a:r>
              <a:rPr lang="en-GB" dirty="0"/>
              <a:t>)</a:t>
            </a:r>
          </a:p>
          <a:p>
            <a:r>
              <a:rPr lang="en-GB" b="1" dirty="0" err="1"/>
              <a:t>Andmete</a:t>
            </a:r>
            <a:r>
              <a:rPr lang="en-GB" b="1" dirty="0"/>
              <a:t> </a:t>
            </a:r>
            <a:r>
              <a:rPr lang="en-GB" b="1" dirty="0" err="1"/>
              <a:t>kogumise</a:t>
            </a:r>
            <a:r>
              <a:rPr lang="en-GB" b="1" dirty="0"/>
              <a:t> </a:t>
            </a:r>
            <a:r>
              <a:rPr lang="en-GB" b="1" dirty="0" err="1"/>
              <a:t>meetod</a:t>
            </a:r>
            <a:r>
              <a:rPr lang="en-GB" dirty="0"/>
              <a:t>: </a:t>
            </a:r>
            <a:r>
              <a:rPr lang="en-GB" dirty="0" err="1"/>
              <a:t>veebi</a:t>
            </a:r>
            <a:r>
              <a:rPr lang="en-GB" dirty="0"/>
              <a:t>-, </a:t>
            </a:r>
            <a:r>
              <a:rPr lang="en-GB" dirty="0" err="1"/>
              <a:t>silmast-silma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telefoniküsitluse</a:t>
            </a:r>
            <a:r>
              <a:rPr lang="en-GB" dirty="0"/>
              <a:t> </a:t>
            </a:r>
            <a:r>
              <a:rPr lang="en-GB" dirty="0" err="1"/>
              <a:t>kombineeritud</a:t>
            </a:r>
            <a:r>
              <a:rPr lang="en-GB" dirty="0"/>
              <a:t> </a:t>
            </a:r>
            <a:r>
              <a:rPr lang="en-GB" dirty="0" err="1"/>
              <a:t>meetod</a:t>
            </a:r>
            <a:r>
              <a:rPr lang="en-GB" dirty="0"/>
              <a:t>. </a:t>
            </a:r>
            <a:r>
              <a:rPr lang="en-GB" dirty="0" err="1"/>
              <a:t>Valimisse</a:t>
            </a:r>
            <a:r>
              <a:rPr lang="en-GB" dirty="0"/>
              <a:t> </a:t>
            </a:r>
            <a:r>
              <a:rPr lang="en-GB" dirty="0" err="1"/>
              <a:t>sattunud</a:t>
            </a:r>
            <a:r>
              <a:rPr lang="en-GB" dirty="0"/>
              <a:t> </a:t>
            </a:r>
            <a:r>
              <a:rPr lang="en-GB" dirty="0" err="1"/>
              <a:t>inimestele</a:t>
            </a:r>
            <a:r>
              <a:rPr lang="en-GB" dirty="0"/>
              <a:t> </a:t>
            </a:r>
            <a:r>
              <a:rPr lang="en-GB" dirty="0" err="1"/>
              <a:t>saadeti</a:t>
            </a:r>
            <a:r>
              <a:rPr lang="en-GB" dirty="0"/>
              <a:t> 2. </a:t>
            </a:r>
            <a:r>
              <a:rPr lang="en-GB" dirty="0" err="1"/>
              <a:t>detsembril</a:t>
            </a:r>
            <a:r>
              <a:rPr lang="en-GB" dirty="0"/>
              <a:t> 2021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paberkandjal</a:t>
            </a:r>
            <a:r>
              <a:rPr lang="en-GB" dirty="0"/>
              <a:t> </a:t>
            </a:r>
            <a:r>
              <a:rPr lang="en-GB" dirty="0" err="1"/>
              <a:t>teavituskiri</a:t>
            </a:r>
            <a:r>
              <a:rPr lang="en-GB" dirty="0"/>
              <a:t>, </a:t>
            </a:r>
            <a:r>
              <a:rPr lang="en-GB" dirty="0" err="1"/>
              <a:t>kus</a:t>
            </a:r>
            <a:r>
              <a:rPr lang="en-GB" dirty="0"/>
              <a:t> </a:t>
            </a:r>
            <a:r>
              <a:rPr lang="en-GB" dirty="0" err="1"/>
              <a:t>kirjeldati</a:t>
            </a:r>
            <a:r>
              <a:rPr lang="en-GB" dirty="0"/>
              <a:t> </a:t>
            </a:r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läbiviimise</a:t>
            </a:r>
            <a:r>
              <a:rPr lang="en-GB" dirty="0"/>
              <a:t> </a:t>
            </a:r>
            <a:r>
              <a:rPr lang="en-GB" dirty="0" err="1"/>
              <a:t>eesmärke</a:t>
            </a:r>
            <a:r>
              <a:rPr lang="en-GB" dirty="0"/>
              <a:t>, </a:t>
            </a:r>
            <a:r>
              <a:rPr lang="en-GB" dirty="0" err="1"/>
              <a:t>selgitati</a:t>
            </a:r>
            <a:r>
              <a:rPr lang="en-GB" dirty="0"/>
              <a:t> </a:t>
            </a:r>
            <a:r>
              <a:rPr lang="en-GB" dirty="0" err="1"/>
              <a:t>isiku</a:t>
            </a:r>
            <a:r>
              <a:rPr lang="en-GB" dirty="0"/>
              <a:t> </a:t>
            </a:r>
            <a:r>
              <a:rPr lang="en-GB" dirty="0" err="1"/>
              <a:t>sattumist</a:t>
            </a:r>
            <a:r>
              <a:rPr lang="en-GB" dirty="0"/>
              <a:t> </a:t>
            </a:r>
            <a:r>
              <a:rPr lang="en-GB" dirty="0" err="1"/>
              <a:t>küsitlusvalimisse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dirty="0" err="1"/>
              <a:t>pakuti</a:t>
            </a:r>
            <a:r>
              <a:rPr lang="en-GB" dirty="0"/>
              <a:t> </a:t>
            </a:r>
            <a:r>
              <a:rPr lang="en-GB" dirty="0" err="1"/>
              <a:t>võimalust</a:t>
            </a:r>
            <a:r>
              <a:rPr lang="en-GB" dirty="0"/>
              <a:t> </a:t>
            </a:r>
            <a:r>
              <a:rPr lang="en-GB" dirty="0" err="1"/>
              <a:t>vastata</a:t>
            </a:r>
            <a:r>
              <a:rPr lang="en-GB" dirty="0"/>
              <a:t> </a:t>
            </a:r>
            <a:r>
              <a:rPr lang="en-GB" dirty="0" err="1"/>
              <a:t>küsitlusele</a:t>
            </a:r>
            <a:r>
              <a:rPr lang="en-GB" dirty="0"/>
              <a:t> </a:t>
            </a:r>
            <a:r>
              <a:rPr lang="en-GB" dirty="0" err="1"/>
              <a:t>veebis</a:t>
            </a:r>
            <a:r>
              <a:rPr lang="en-GB" dirty="0"/>
              <a:t> (</a:t>
            </a:r>
            <a:r>
              <a:rPr lang="en-GB" dirty="0" err="1"/>
              <a:t>kiri</a:t>
            </a:r>
            <a:r>
              <a:rPr lang="en-GB" dirty="0"/>
              <a:t> </a:t>
            </a:r>
            <a:r>
              <a:rPr lang="en-GB" dirty="0" err="1"/>
              <a:t>sisaldas</a:t>
            </a:r>
            <a:r>
              <a:rPr lang="en-GB" dirty="0"/>
              <a:t> </a:t>
            </a:r>
            <a:r>
              <a:rPr lang="en-GB" dirty="0" err="1"/>
              <a:t>linki</a:t>
            </a:r>
            <a:r>
              <a:rPr lang="en-GB" dirty="0"/>
              <a:t> </a:t>
            </a:r>
            <a:r>
              <a:rPr lang="en-GB" dirty="0" err="1"/>
              <a:t>küsitluskeskkonda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</a:t>
            </a:r>
            <a:r>
              <a:rPr lang="en-GB" dirty="0" err="1"/>
              <a:t>vastaja</a:t>
            </a:r>
            <a:r>
              <a:rPr lang="en-GB" dirty="0"/>
              <a:t> </a:t>
            </a:r>
            <a:r>
              <a:rPr lang="en-GB" dirty="0" err="1"/>
              <a:t>unikaalset</a:t>
            </a:r>
            <a:r>
              <a:rPr lang="en-GB" dirty="0"/>
              <a:t> </a:t>
            </a:r>
            <a:r>
              <a:rPr lang="en-GB" dirty="0" err="1"/>
              <a:t>sisselogimiskoodi</a:t>
            </a:r>
            <a:r>
              <a:rPr lang="en-GB" dirty="0"/>
              <a:t>)</a:t>
            </a:r>
          </a:p>
          <a:p>
            <a:r>
              <a:rPr lang="en-GB" b="1" dirty="0" err="1"/>
              <a:t>Veebiküsitlus</a:t>
            </a:r>
            <a:r>
              <a:rPr lang="en-GB" dirty="0"/>
              <a:t> </a:t>
            </a:r>
            <a:r>
              <a:rPr lang="en-GB" dirty="0" err="1"/>
              <a:t>kestis</a:t>
            </a:r>
            <a:r>
              <a:rPr lang="en-GB" dirty="0"/>
              <a:t> </a:t>
            </a:r>
            <a:r>
              <a:rPr lang="en-GB" dirty="0" err="1"/>
              <a:t>ajavahemikus</a:t>
            </a:r>
            <a:r>
              <a:rPr lang="en-GB" dirty="0"/>
              <a:t> 2. – 23. </a:t>
            </a:r>
            <a:r>
              <a:rPr lang="en-GB" dirty="0" err="1"/>
              <a:t>detsember</a:t>
            </a:r>
            <a:r>
              <a:rPr lang="en-GB" dirty="0"/>
              <a:t> 2021. </a:t>
            </a:r>
            <a:r>
              <a:rPr lang="en-GB" dirty="0" err="1"/>
              <a:t>Veebis</a:t>
            </a:r>
            <a:r>
              <a:rPr lang="en-GB" dirty="0"/>
              <a:t> </a:t>
            </a:r>
            <a:r>
              <a:rPr lang="en-GB" dirty="0" err="1"/>
              <a:t>täitis</a:t>
            </a:r>
            <a:r>
              <a:rPr lang="en-GB" dirty="0"/>
              <a:t> </a:t>
            </a:r>
            <a:r>
              <a:rPr lang="en-GB" dirty="0" err="1"/>
              <a:t>ankeedi</a:t>
            </a:r>
            <a:r>
              <a:rPr lang="en-GB" dirty="0"/>
              <a:t> 870 </a:t>
            </a:r>
            <a:r>
              <a:rPr lang="en-GB" dirty="0" err="1"/>
              <a:t>inimest</a:t>
            </a:r>
            <a:r>
              <a:rPr lang="en-GB" dirty="0"/>
              <a:t>. </a:t>
            </a:r>
            <a:r>
              <a:rPr lang="en-GB" dirty="0" err="1"/>
              <a:t>Vastamisaktiivsus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seega</a:t>
            </a:r>
            <a:r>
              <a:rPr lang="en-GB" dirty="0"/>
              <a:t> 12%. </a:t>
            </a:r>
            <a:r>
              <a:rPr lang="en-GB" dirty="0" err="1"/>
              <a:t>Ankeedi</a:t>
            </a:r>
            <a:r>
              <a:rPr lang="en-GB" dirty="0"/>
              <a:t> </a:t>
            </a:r>
            <a:r>
              <a:rPr lang="en-GB" dirty="0" err="1"/>
              <a:t>täitmise</a:t>
            </a:r>
            <a:r>
              <a:rPr lang="en-GB" dirty="0"/>
              <a:t> </a:t>
            </a:r>
            <a:r>
              <a:rPr lang="en-GB" dirty="0" err="1"/>
              <a:t>mediaan-aeg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veebis</a:t>
            </a:r>
            <a:r>
              <a:rPr lang="en-GB" dirty="0"/>
              <a:t> </a:t>
            </a:r>
            <a:r>
              <a:rPr lang="en-GB" dirty="0" err="1"/>
              <a:t>vastamisel</a:t>
            </a:r>
            <a:r>
              <a:rPr lang="en-GB" dirty="0"/>
              <a:t> 45 </a:t>
            </a:r>
            <a:r>
              <a:rPr lang="en-GB" dirty="0" err="1"/>
              <a:t>minutit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E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DE13FF-AEE3-20E9-C857-E75AACDD0FA1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5412874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7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</a:t>
            </a:r>
            <a:r>
              <a:rPr lang="en-US" sz="2400" b="1" dirty="0"/>
              <a:t>t</a:t>
            </a:r>
            <a:r>
              <a:rPr lang="et-EE" sz="2400" b="1" dirty="0" err="1"/>
              <a:t>ööalase</a:t>
            </a:r>
            <a:r>
              <a:rPr lang="et-EE" sz="2400" b="1" dirty="0"/>
              <a:t> </a:t>
            </a:r>
            <a:r>
              <a:rPr lang="en-US" sz="2400" b="1" dirty="0" err="1"/>
              <a:t>liikumisaktiivsuse</a:t>
            </a:r>
            <a:r>
              <a:rPr lang="en-US" sz="2400" b="1" dirty="0"/>
              <a:t> </a:t>
            </a:r>
            <a:r>
              <a:rPr lang="et-EE" sz="2400" b="1" dirty="0"/>
              <a:t>enesemääratluse vaates(2)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68454"/>
              </p:ext>
            </p:extLst>
          </p:nvPr>
        </p:nvGraphicFramePr>
        <p:xfrm>
          <a:off x="838200" y="134756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45469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Endised spordiharrastajad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44047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62451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Endised spordiharrastajad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84644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92429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Endised spordiharrastajad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588809"/>
              </p:ext>
            </p:extLst>
          </p:nvPr>
        </p:nvGraphicFramePr>
        <p:xfrm>
          <a:off x="838200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52557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Endised spordiharrastajad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101707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21013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Endised spordiharrastajad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533512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90709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Sportimisviisid, millega tahaks tegeleda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93696"/>
              </p:ext>
            </p:extLst>
          </p:nvPr>
        </p:nvGraphicFramePr>
        <p:xfrm>
          <a:off x="838200" y="138637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57779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Mitte </a:t>
            </a:r>
            <a:r>
              <a:rPr lang="en-US" sz="2400" b="1" dirty="0" err="1"/>
              <a:t>kunagi</a:t>
            </a:r>
            <a:r>
              <a:rPr lang="en-US" sz="2400" b="1" dirty="0"/>
              <a:t> </a:t>
            </a:r>
            <a:r>
              <a:rPr lang="en-US" sz="2400" b="1" dirty="0" err="1"/>
              <a:t>sportinud</a:t>
            </a:r>
            <a:r>
              <a:rPr lang="en-US" sz="2400" b="1" dirty="0"/>
              <a:t> </a:t>
            </a:r>
            <a:r>
              <a:rPr lang="et-EE" sz="2400" b="1" dirty="0"/>
              <a:t>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366401"/>
              </p:ext>
            </p:extLst>
          </p:nvPr>
        </p:nvGraphicFramePr>
        <p:xfrm>
          <a:off x="772886" y="999404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74916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Mitte </a:t>
            </a:r>
            <a:r>
              <a:rPr lang="en-US" sz="2400" b="1" dirty="0" err="1"/>
              <a:t>kunagi</a:t>
            </a:r>
            <a:r>
              <a:rPr lang="en-US" sz="2400" b="1" dirty="0"/>
              <a:t> </a:t>
            </a:r>
            <a:r>
              <a:rPr lang="en-US" sz="2400" b="1" dirty="0" err="1"/>
              <a:t>sportinud</a:t>
            </a:r>
            <a:r>
              <a:rPr lang="en-US" sz="2400" b="1" dirty="0"/>
              <a:t> </a:t>
            </a:r>
            <a:r>
              <a:rPr lang="et-EE" sz="2400" b="1" dirty="0"/>
              <a:t>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33468"/>
              </p:ext>
            </p:extLst>
          </p:nvPr>
        </p:nvGraphicFramePr>
        <p:xfrm>
          <a:off x="772886" y="1010421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12856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Mitte </a:t>
            </a:r>
            <a:r>
              <a:rPr lang="en-US" sz="2400" b="1" dirty="0" err="1"/>
              <a:t>kunagi</a:t>
            </a:r>
            <a:r>
              <a:rPr lang="en-US" sz="2400" b="1" dirty="0"/>
              <a:t> </a:t>
            </a:r>
            <a:r>
              <a:rPr lang="en-US" sz="2400" b="1" dirty="0" err="1"/>
              <a:t>sportinud</a:t>
            </a:r>
            <a:r>
              <a:rPr lang="en-US" sz="2400" b="1" dirty="0"/>
              <a:t> </a:t>
            </a:r>
            <a:r>
              <a:rPr lang="et-EE" sz="2400" b="1" dirty="0"/>
              <a:t>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987"/>
              </p:ext>
            </p:extLst>
          </p:nvPr>
        </p:nvGraphicFramePr>
        <p:xfrm>
          <a:off x="838200" y="999404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93117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Mitte </a:t>
            </a:r>
            <a:r>
              <a:rPr lang="en-US" sz="2400" b="1" dirty="0" err="1"/>
              <a:t>kunagi</a:t>
            </a:r>
            <a:r>
              <a:rPr lang="en-US" sz="2400" b="1" dirty="0"/>
              <a:t> </a:t>
            </a:r>
            <a:r>
              <a:rPr lang="en-US" sz="2400" b="1" dirty="0" err="1"/>
              <a:t>sportinud</a:t>
            </a:r>
            <a:r>
              <a:rPr lang="en-US" sz="2400" b="1" dirty="0"/>
              <a:t> </a:t>
            </a:r>
            <a:r>
              <a:rPr lang="et-EE" sz="2400" b="1" dirty="0"/>
              <a:t>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27070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92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</a:t>
            </a:r>
            <a:r>
              <a:rPr lang="fi-FI" sz="2400" b="1" dirty="0" err="1"/>
              <a:t>tööalase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fi-FI" sz="2400" b="1" dirty="0"/>
              <a:t> </a:t>
            </a:r>
            <a:r>
              <a:rPr lang="fi-FI" sz="2400" b="1" dirty="0" err="1"/>
              <a:t>enesemääratluse</a:t>
            </a:r>
            <a:r>
              <a:rPr lang="fi-FI" sz="2400" b="1" dirty="0"/>
              <a:t> </a:t>
            </a:r>
            <a:r>
              <a:rPr lang="fi-FI" sz="2400" b="1" dirty="0" err="1"/>
              <a:t>vaates</a:t>
            </a:r>
            <a:r>
              <a:rPr lang="fi-FI" sz="2400" b="1" dirty="0"/>
              <a:t> </a:t>
            </a:r>
            <a:r>
              <a:rPr lang="et-EE" sz="2400" b="1" dirty="0"/>
              <a:t>(3)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52541"/>
              </p:ext>
            </p:extLst>
          </p:nvPr>
        </p:nvGraphicFramePr>
        <p:xfrm>
          <a:off x="838200" y="136700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66553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Mitte </a:t>
            </a:r>
            <a:r>
              <a:rPr lang="en-US" sz="2400" b="1" dirty="0" err="1"/>
              <a:t>kunagi</a:t>
            </a:r>
            <a:r>
              <a:rPr lang="en-US" sz="2400" b="1" dirty="0"/>
              <a:t> </a:t>
            </a:r>
            <a:r>
              <a:rPr lang="en-US" sz="2400" b="1" dirty="0" err="1"/>
              <a:t>sportinud</a:t>
            </a:r>
            <a:r>
              <a:rPr lang="en-US" sz="2400" b="1" dirty="0"/>
              <a:t>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264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06682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C38-4754-B300-7CFD-FCA37761B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solidFill>
                  <a:srgbClr val="5D499A"/>
                </a:solidFill>
              </a:rPr>
              <a:t>Lisad</a:t>
            </a:r>
            <a:endParaRPr lang="en-US" dirty="0">
              <a:solidFill>
                <a:srgbClr val="5D49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225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C75274-E538-2394-3D7B-F761F35A8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704966"/>
            <a:ext cx="10515600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b="1" dirty="0"/>
              <a:t>Demograafilised taustatunnused (1):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Sugu</a:t>
            </a:r>
            <a:r>
              <a:rPr lang="et-EE" dirty="0"/>
              <a:t> = </a:t>
            </a:r>
            <a:r>
              <a:rPr lang="en-US" b="1" dirty="0"/>
              <a:t>Mees</a:t>
            </a:r>
            <a:r>
              <a:rPr lang="et-EE" dirty="0"/>
              <a:t> (</a:t>
            </a:r>
            <a:r>
              <a:rPr lang="en-US" dirty="0"/>
              <a:t>48,3%</a:t>
            </a:r>
            <a:r>
              <a:rPr lang="et-EE" dirty="0"/>
              <a:t>)</a:t>
            </a:r>
            <a:r>
              <a:rPr lang="en-US" dirty="0"/>
              <a:t> </a:t>
            </a:r>
            <a:r>
              <a:rPr lang="et-EE" dirty="0"/>
              <a:t>/ </a:t>
            </a:r>
            <a:r>
              <a:rPr lang="en-US" b="1" dirty="0" err="1"/>
              <a:t>Naine</a:t>
            </a:r>
            <a:r>
              <a:rPr lang="en-US" dirty="0"/>
              <a:t> </a:t>
            </a:r>
            <a:r>
              <a:rPr lang="et-EE" dirty="0"/>
              <a:t>(</a:t>
            </a:r>
            <a:r>
              <a:rPr lang="en-US" dirty="0"/>
              <a:t>51,7%</a:t>
            </a:r>
            <a:r>
              <a:rPr lang="et-EE" dirty="0"/>
              <a:t>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b="1" dirty="0" err="1"/>
              <a:t>Vanus</a:t>
            </a:r>
            <a:r>
              <a:rPr lang="en-US" dirty="0"/>
              <a:t> </a:t>
            </a:r>
            <a:r>
              <a:rPr lang="et-EE" dirty="0"/>
              <a:t>=  </a:t>
            </a:r>
            <a:r>
              <a:rPr lang="en-US" b="1" dirty="0"/>
              <a:t>18-24</a:t>
            </a:r>
            <a:r>
              <a:rPr lang="en-US" dirty="0"/>
              <a:t> </a:t>
            </a:r>
            <a:r>
              <a:rPr lang="et-EE" dirty="0"/>
              <a:t>(</a:t>
            </a:r>
            <a:r>
              <a:rPr lang="en-US" dirty="0"/>
              <a:t>9,5</a:t>
            </a:r>
            <a:r>
              <a:rPr lang="et-EE" dirty="0"/>
              <a:t>%) / </a:t>
            </a:r>
            <a:r>
              <a:rPr lang="en-US" b="1" dirty="0"/>
              <a:t>25-34</a:t>
            </a:r>
            <a:r>
              <a:rPr lang="et-EE" dirty="0"/>
              <a:t> (</a:t>
            </a:r>
            <a:r>
              <a:rPr lang="en-US" dirty="0"/>
              <a:t>20,</a:t>
            </a:r>
            <a:r>
              <a:rPr lang="et-EE" dirty="0"/>
              <a:t>1%) / </a:t>
            </a:r>
            <a:r>
              <a:rPr lang="en-US" b="1" dirty="0"/>
              <a:t>35-49</a:t>
            </a:r>
            <a:r>
              <a:rPr lang="et-EE" dirty="0"/>
              <a:t> (</a:t>
            </a:r>
            <a:r>
              <a:rPr lang="en-US" dirty="0"/>
              <a:t>28,6</a:t>
            </a:r>
            <a:r>
              <a:rPr lang="et-EE" dirty="0"/>
              <a:t>&amp;%) / </a:t>
            </a:r>
            <a:r>
              <a:rPr lang="en-US" b="1" dirty="0"/>
              <a:t>50-64</a:t>
            </a:r>
            <a:r>
              <a:rPr lang="et-EE" dirty="0"/>
              <a:t> (</a:t>
            </a:r>
            <a:r>
              <a:rPr lang="en-US" dirty="0"/>
              <a:t>27,0</a:t>
            </a:r>
            <a:r>
              <a:rPr lang="et-EE" dirty="0"/>
              <a:t>%) / </a:t>
            </a:r>
            <a:r>
              <a:rPr lang="en-US" b="1" dirty="0"/>
              <a:t>65-75</a:t>
            </a:r>
            <a:r>
              <a:rPr lang="et-EE" dirty="0"/>
              <a:t> (</a:t>
            </a:r>
            <a:r>
              <a:rPr lang="en-US" dirty="0"/>
              <a:t>14,9</a:t>
            </a:r>
            <a:r>
              <a:rPr lang="et-EE" dirty="0"/>
              <a:t>%)</a:t>
            </a:r>
            <a:endParaRPr lang="en-US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Haridus </a:t>
            </a:r>
            <a:r>
              <a:rPr lang="et-EE" dirty="0"/>
              <a:t>= </a:t>
            </a:r>
            <a:r>
              <a:rPr lang="et-EE" b="1" dirty="0"/>
              <a:t>Alg- või põhiharidus</a:t>
            </a:r>
            <a:r>
              <a:rPr lang="et-EE" dirty="0"/>
              <a:t> (9,5%) / </a:t>
            </a:r>
            <a:r>
              <a:rPr lang="et-EE" b="1" dirty="0"/>
              <a:t>Kutse-, kesk-, keskeriharidus</a:t>
            </a:r>
            <a:r>
              <a:rPr lang="et-EE" dirty="0"/>
              <a:t> (63,8) / </a:t>
            </a:r>
            <a:r>
              <a:rPr lang="et-EE" b="1" dirty="0"/>
              <a:t>Kõrgharidus </a:t>
            </a:r>
            <a:r>
              <a:rPr lang="et-EE" dirty="0"/>
              <a:t>(26,7 %)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Rahvus</a:t>
            </a:r>
            <a:r>
              <a:rPr lang="et-EE" dirty="0"/>
              <a:t> = </a:t>
            </a:r>
            <a:r>
              <a:rPr lang="et-EE" b="1" dirty="0"/>
              <a:t>Eestlane</a:t>
            </a:r>
            <a:r>
              <a:rPr lang="et-EE" dirty="0"/>
              <a:t> (67,5%) / </a:t>
            </a:r>
            <a:r>
              <a:rPr lang="et-EE" b="1" dirty="0"/>
              <a:t>Muu  </a:t>
            </a:r>
            <a:r>
              <a:rPr lang="et-EE" dirty="0"/>
              <a:t>(32,5%)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et-EE" b="1" dirty="0"/>
          </a:p>
          <a:p>
            <a:pPr>
              <a:spcAft>
                <a:spcPts val="0"/>
              </a:spcAft>
            </a:pPr>
            <a:r>
              <a:rPr lang="et-EE" b="1" dirty="0"/>
              <a:t>Demograafilised taustatunnused (2):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Leibkonna tüüp:</a:t>
            </a:r>
            <a:r>
              <a:rPr lang="et-EE" dirty="0"/>
              <a:t> </a:t>
            </a:r>
            <a:r>
              <a:rPr lang="et-EE" b="1" dirty="0"/>
              <a:t>Üksi elav </a:t>
            </a:r>
            <a:r>
              <a:rPr lang="et-EE" dirty="0"/>
              <a:t>(20,2%) / </a:t>
            </a:r>
            <a:r>
              <a:rPr lang="et-EE" b="1" dirty="0"/>
              <a:t>Üksikvanem</a:t>
            </a:r>
            <a:r>
              <a:rPr lang="et-EE" dirty="0"/>
              <a:t> (3,0%) / </a:t>
            </a:r>
            <a:r>
              <a:rPr lang="et-EE" b="1" dirty="0"/>
              <a:t>Lasteta paar</a:t>
            </a:r>
            <a:r>
              <a:rPr lang="et-EE" dirty="0"/>
              <a:t> (34,1%) / </a:t>
            </a:r>
            <a:r>
              <a:rPr lang="et-EE" b="1" dirty="0"/>
              <a:t>Lastega paar </a:t>
            </a:r>
            <a:r>
              <a:rPr lang="et-EE" dirty="0"/>
              <a:t>(24,1%) / </a:t>
            </a:r>
            <a:br>
              <a:rPr lang="et-EE" dirty="0"/>
            </a:br>
            <a:r>
              <a:rPr lang="et-EE" b="1" dirty="0"/>
              <a:t>Kaks täisealiste põlvkonda</a:t>
            </a:r>
            <a:r>
              <a:rPr lang="et-EE" dirty="0"/>
              <a:t> (11,3%) / </a:t>
            </a:r>
            <a:r>
              <a:rPr lang="et-EE" b="1" dirty="0"/>
              <a:t>Kolm põlvkonda</a:t>
            </a:r>
            <a:r>
              <a:rPr lang="et-EE" dirty="0"/>
              <a:t> (7,1%)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Perekonnaseis</a:t>
            </a:r>
            <a:r>
              <a:rPr lang="et-EE" dirty="0"/>
              <a:t>: </a:t>
            </a:r>
            <a:r>
              <a:rPr lang="fi-FI" dirty="0" err="1"/>
              <a:t>Vallaline</a:t>
            </a:r>
            <a:r>
              <a:rPr lang="et-EE" dirty="0"/>
              <a:t> (19,7%) / </a:t>
            </a:r>
            <a:r>
              <a:rPr lang="fi-FI" dirty="0" err="1"/>
              <a:t>Abielus</a:t>
            </a:r>
            <a:r>
              <a:rPr lang="fi-FI" dirty="0"/>
              <a:t>, </a:t>
            </a:r>
            <a:r>
              <a:rPr lang="fi-FI" dirty="0" err="1"/>
              <a:t>vabaabielus</a:t>
            </a:r>
            <a:r>
              <a:rPr lang="et-EE" dirty="0"/>
              <a:t> (64,3%) / </a:t>
            </a:r>
            <a:r>
              <a:rPr lang="fi-FI" dirty="0" err="1"/>
              <a:t>Lahutatud</a:t>
            </a:r>
            <a:r>
              <a:rPr lang="fi-FI" dirty="0"/>
              <a:t>, </a:t>
            </a:r>
            <a:r>
              <a:rPr lang="fi-FI" dirty="0" err="1"/>
              <a:t>lesk</a:t>
            </a:r>
            <a:r>
              <a:rPr lang="fi-FI" dirty="0"/>
              <a:t>, muu</a:t>
            </a:r>
            <a:r>
              <a:rPr lang="et-EE" dirty="0"/>
              <a:t> (16,1%)</a:t>
            </a:r>
            <a:endParaRPr lang="fi-FI" dirty="0"/>
          </a:p>
          <a:p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0711E5-E051-4B17-B4F3-CB8519D07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81116"/>
              </p:ext>
            </p:extLst>
          </p:nvPr>
        </p:nvGraphicFramePr>
        <p:xfrm>
          <a:off x="839788" y="1086156"/>
          <a:ext cx="10512426" cy="1034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4566">
                  <a:extLst>
                    <a:ext uri="{9D8B030D-6E8A-4147-A177-3AD203B41FA5}">
                      <a16:colId xmlns:a16="http://schemas.microsoft.com/office/drawing/2014/main" val="3867442467"/>
                    </a:ext>
                  </a:extLst>
                </a:gridCol>
                <a:gridCol w="1047423">
                  <a:extLst>
                    <a:ext uri="{9D8B030D-6E8A-4147-A177-3AD203B41FA5}">
                      <a16:colId xmlns:a16="http://schemas.microsoft.com/office/drawing/2014/main" val="4024622270"/>
                    </a:ext>
                  </a:extLst>
                </a:gridCol>
                <a:gridCol w="1204224">
                  <a:extLst>
                    <a:ext uri="{9D8B030D-6E8A-4147-A177-3AD203B41FA5}">
                      <a16:colId xmlns:a16="http://schemas.microsoft.com/office/drawing/2014/main" val="2105848046"/>
                    </a:ext>
                  </a:extLst>
                </a:gridCol>
                <a:gridCol w="1752071">
                  <a:extLst>
                    <a:ext uri="{9D8B030D-6E8A-4147-A177-3AD203B41FA5}">
                      <a16:colId xmlns:a16="http://schemas.microsoft.com/office/drawing/2014/main" val="523091168"/>
                    </a:ext>
                  </a:extLst>
                </a:gridCol>
                <a:gridCol w="1752071">
                  <a:extLst>
                    <a:ext uri="{9D8B030D-6E8A-4147-A177-3AD203B41FA5}">
                      <a16:colId xmlns:a16="http://schemas.microsoft.com/office/drawing/2014/main" val="2206941402"/>
                    </a:ext>
                  </a:extLst>
                </a:gridCol>
                <a:gridCol w="1752071">
                  <a:extLst>
                    <a:ext uri="{9D8B030D-6E8A-4147-A177-3AD203B41FA5}">
                      <a16:colId xmlns:a16="http://schemas.microsoft.com/office/drawing/2014/main" val="4273932061"/>
                    </a:ext>
                  </a:extLst>
                </a:gridCol>
              </a:tblGrid>
              <a:tr h="348608"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152" marR="87152" marT="43576" marB="4357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Maximum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Std. Deviation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 anchor="b"/>
                </a:tc>
                <a:extLst>
                  <a:ext uri="{0D108BD9-81ED-4DB2-BD59-A6C34878D82A}">
                    <a16:rowId xmlns:a16="http://schemas.microsoft.com/office/drawing/2014/main" val="2595669805"/>
                  </a:ext>
                </a:extLst>
              </a:tr>
              <a:tr h="332721">
                <a:tc>
                  <a:txBody>
                    <a:bodyPr/>
                    <a:lstStyle/>
                    <a:p>
                      <a:pPr algn="l" fontAlgn="t"/>
                      <a:r>
                        <a:rPr lang="et-EE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Valimi k</a:t>
                      </a:r>
                      <a:r>
                        <a:rPr lang="en-US" sz="17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aalud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en-US" sz="1700" b="0" u="none" strike="noStrike">
                          <a:solidFill>
                            <a:srgbClr val="000000"/>
                          </a:solidFill>
                          <a:effectLst/>
                        </a:rPr>
                        <a:t>1519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,37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2,81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	1,00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,35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extLst>
                  <a:ext uri="{0D108BD9-81ED-4DB2-BD59-A6C34878D82A}">
                    <a16:rowId xmlns:a16="http://schemas.microsoft.com/office/drawing/2014/main" val="2809447546"/>
                  </a:ext>
                </a:extLst>
              </a:tr>
              <a:tr h="35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Üldkogumi</a:t>
                      </a:r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kaalud</a:t>
                      </a:r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t-EE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159513</a:t>
                      </a:r>
                      <a:r>
                        <a:rPr lang="et-EE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232,21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1768,38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628,98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217,66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9" marR="9079" marT="9079" marB="0"/>
                </a:tc>
                <a:extLst>
                  <a:ext uri="{0D108BD9-81ED-4DB2-BD59-A6C34878D82A}">
                    <a16:rowId xmlns:a16="http://schemas.microsoft.com/office/drawing/2014/main" val="3579497090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B14CF56-9894-5DF2-2266-F7F1FEB9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Kaalud</a:t>
            </a:r>
            <a:r>
              <a:rPr lang="et-EE" sz="3200" dirty="0"/>
              <a:t> ja taustatunnused (1)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33730304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C75274-E538-2394-3D7B-F761F35A8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1849437"/>
            <a:ext cx="10515600" cy="4351338"/>
          </a:xfrm>
        </p:spPr>
        <p:txBody>
          <a:bodyPr/>
          <a:lstStyle/>
          <a:p>
            <a:r>
              <a:rPr lang="et-EE" b="1" dirty="0"/>
              <a:t>Geograafilised taustatunnused:</a:t>
            </a:r>
          </a:p>
          <a:p>
            <a:pPr marL="342900" indent="-342900">
              <a:buFont typeface="+mj-lt"/>
              <a:buAutoNum type="arabicPeriod"/>
            </a:pPr>
            <a:r>
              <a:rPr lang="et-EE" b="1" dirty="0"/>
              <a:t>Piirkond</a:t>
            </a:r>
            <a:r>
              <a:rPr lang="et-EE" dirty="0"/>
              <a:t> = </a:t>
            </a:r>
            <a:r>
              <a:rPr lang="fi-FI" b="1" dirty="0" err="1"/>
              <a:t>Tallinn</a:t>
            </a:r>
            <a:r>
              <a:rPr lang="et-EE" dirty="0"/>
              <a:t> (33,2%) / </a:t>
            </a:r>
            <a:r>
              <a:rPr lang="fi-FI" b="1" dirty="0" err="1"/>
              <a:t>Põhja</a:t>
            </a:r>
            <a:r>
              <a:rPr lang="fi-FI" b="1" dirty="0"/>
              <a:t>- Eesti</a:t>
            </a:r>
            <a:r>
              <a:rPr lang="et-EE" dirty="0"/>
              <a:t> (Harjumaa - 11,6%) / </a:t>
            </a:r>
            <a:r>
              <a:rPr lang="fi-FI" b="1" dirty="0" err="1"/>
              <a:t>Lääne</a:t>
            </a:r>
            <a:r>
              <a:rPr lang="fi-FI" b="1" dirty="0"/>
              <a:t>-Eesti</a:t>
            </a:r>
            <a:r>
              <a:rPr lang="et-EE" dirty="0"/>
              <a:t> (</a:t>
            </a:r>
            <a:r>
              <a:rPr lang="en-US" dirty="0"/>
              <a:t>H</a:t>
            </a:r>
            <a:r>
              <a:rPr lang="et-EE" dirty="0" err="1"/>
              <a:t>iiu</a:t>
            </a:r>
            <a:r>
              <a:rPr lang="et-EE" dirty="0"/>
              <a:t>-</a:t>
            </a:r>
            <a:r>
              <a:rPr lang="en-US" dirty="0"/>
              <a:t>, </a:t>
            </a:r>
            <a:r>
              <a:rPr lang="et-EE" dirty="0"/>
              <a:t>Saare-</a:t>
            </a:r>
            <a:r>
              <a:rPr lang="en-US" dirty="0"/>
              <a:t>, L</a:t>
            </a:r>
            <a:r>
              <a:rPr lang="et-EE" dirty="0" err="1"/>
              <a:t>ääne</a:t>
            </a:r>
            <a:r>
              <a:rPr lang="et-EE" dirty="0"/>
              <a:t>-</a:t>
            </a:r>
            <a:r>
              <a:rPr lang="en-US" b="1" dirty="0"/>
              <a:t>, </a:t>
            </a:r>
            <a:r>
              <a:rPr lang="et-EE" dirty="0"/>
              <a:t>Pärnumaa - 11,4%) / </a:t>
            </a:r>
            <a:r>
              <a:rPr lang="fi-FI" b="1" dirty="0" err="1"/>
              <a:t>Kesk</a:t>
            </a:r>
            <a:r>
              <a:rPr lang="fi-FI" b="1" dirty="0"/>
              <a:t>-Eesti</a:t>
            </a:r>
            <a:r>
              <a:rPr lang="et-EE" dirty="0"/>
              <a:t> (Järva-</a:t>
            </a:r>
            <a:r>
              <a:rPr lang="en-US" dirty="0"/>
              <a:t>, </a:t>
            </a:r>
            <a:r>
              <a:rPr lang="et-EE" dirty="0"/>
              <a:t>Rapla-, Lääne-Virumaa - 9,4%) / </a:t>
            </a:r>
            <a:r>
              <a:rPr lang="fi-FI" b="1" dirty="0" err="1"/>
              <a:t>Kirde</a:t>
            </a:r>
            <a:r>
              <a:rPr lang="fi-FI" b="1" dirty="0"/>
              <a:t>-Eesti</a:t>
            </a:r>
            <a:r>
              <a:rPr lang="et-EE" dirty="0"/>
              <a:t> (Ida-Virumaa - 10,6%) / </a:t>
            </a:r>
            <a:r>
              <a:rPr lang="fi-FI" b="1" dirty="0" err="1"/>
              <a:t>Lõuna</a:t>
            </a:r>
            <a:r>
              <a:rPr lang="fi-FI" b="1" dirty="0"/>
              <a:t>-Eesti</a:t>
            </a:r>
            <a:r>
              <a:rPr lang="et-EE" dirty="0"/>
              <a:t> (Tartumaa-, Jõgeva-, Põlva-, Võru-, Valga-, Viljandimaa - 23,9%)</a:t>
            </a:r>
            <a:endParaRPr lang="fi-FI" dirty="0"/>
          </a:p>
          <a:p>
            <a:pPr marL="342900" indent="-342900">
              <a:buFont typeface="+mj-lt"/>
              <a:buAutoNum type="arabicPeriod"/>
            </a:pPr>
            <a:r>
              <a:rPr lang="et-EE" b="1" dirty="0"/>
              <a:t>Linnalisus</a:t>
            </a:r>
            <a:r>
              <a:rPr lang="et-EE" dirty="0"/>
              <a:t> = </a:t>
            </a:r>
            <a:r>
              <a:rPr lang="et-EE" b="1" dirty="0"/>
              <a:t>Linn</a:t>
            </a:r>
            <a:r>
              <a:rPr lang="et-EE" dirty="0"/>
              <a:t> (68,3%) /  </a:t>
            </a:r>
            <a:r>
              <a:rPr lang="et-EE" b="1" dirty="0"/>
              <a:t>Maa</a:t>
            </a:r>
            <a:r>
              <a:rPr lang="et-EE" dirty="0"/>
              <a:t> (31,7%)</a:t>
            </a:r>
          </a:p>
          <a:p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14CF56-9894-5DF2-2266-F7F1FEB9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5C499A">
                    <a:alpha val="20000"/>
                  </a:srgbClr>
                </a:solidFill>
              </a:rPr>
              <a:t>Kaalud</a:t>
            </a:r>
            <a:r>
              <a:rPr lang="et-EE" sz="3200" dirty="0">
                <a:solidFill>
                  <a:srgbClr val="5C499A">
                    <a:alpha val="20000"/>
                  </a:srgbClr>
                </a:solidFill>
              </a:rPr>
              <a:t> ja taustatunnused (1)</a:t>
            </a:r>
            <a:endParaRPr lang="en-EE" dirty="0">
              <a:solidFill>
                <a:srgbClr val="5C499A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5526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7858-40FA-73ED-39A8-5D1719DB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214</a:t>
            </a:fld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23832B8-B430-BED2-805C-9B7D6396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1" y="1534436"/>
            <a:ext cx="6659880" cy="41851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A3646002-F6C4-2ED7-AA06-0FA3AA9393AC}"/>
              </a:ext>
            </a:extLst>
          </p:cNvPr>
          <p:cNvSpPr/>
          <p:nvPr/>
        </p:nvSpPr>
        <p:spPr>
          <a:xfrm>
            <a:off x="2997642" y="3350149"/>
            <a:ext cx="58044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22F3EAA-67D2-4A63-94B8-81E707920198}"/>
              </a:ext>
            </a:extLst>
          </p:cNvPr>
          <p:cNvSpPr/>
          <p:nvPr/>
        </p:nvSpPr>
        <p:spPr>
          <a:xfrm>
            <a:off x="3826234" y="2691611"/>
            <a:ext cx="2391686" cy="658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D92999-09FE-C738-299D-D04EE5B94278}"/>
              </a:ext>
            </a:extLst>
          </p:cNvPr>
          <p:cNvSpPr/>
          <p:nvPr/>
        </p:nvSpPr>
        <p:spPr>
          <a:xfrm>
            <a:off x="3826234" y="3328424"/>
            <a:ext cx="2391686" cy="344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1F5D99-0CDC-48D3-26C6-5E8A7CD2BABA}"/>
              </a:ext>
            </a:extLst>
          </p:cNvPr>
          <p:cNvSpPr/>
          <p:nvPr/>
        </p:nvSpPr>
        <p:spPr>
          <a:xfrm>
            <a:off x="3061251" y="3644061"/>
            <a:ext cx="580445" cy="1679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: Bent Line 49">
            <a:extLst>
              <a:ext uri="{FF2B5EF4-FFF2-40B4-BE49-F238E27FC236}">
                <a16:creationId xmlns:a16="http://schemas.microsoft.com/office/drawing/2014/main" id="{0EF70046-9771-997C-342B-EAFA9ED89308}"/>
              </a:ext>
            </a:extLst>
          </p:cNvPr>
          <p:cNvSpPr/>
          <p:nvPr/>
        </p:nvSpPr>
        <p:spPr>
          <a:xfrm>
            <a:off x="3743573" y="1084670"/>
            <a:ext cx="1355699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495556"/>
              <a:gd name="adj6" fmla="val -296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Üksi elav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Callout: Bent Line 50">
            <a:extLst>
              <a:ext uri="{FF2B5EF4-FFF2-40B4-BE49-F238E27FC236}">
                <a16:creationId xmlns:a16="http://schemas.microsoft.com/office/drawing/2014/main" id="{3209123A-A5AB-7E49-583D-EEE499A830A1}"/>
              </a:ext>
            </a:extLst>
          </p:cNvPr>
          <p:cNvSpPr/>
          <p:nvPr/>
        </p:nvSpPr>
        <p:spPr>
          <a:xfrm>
            <a:off x="5859944" y="1112356"/>
            <a:ext cx="1355699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406848"/>
              <a:gd name="adj6" fmla="val -595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Üksikvanem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Callout: Bent Line 51">
            <a:extLst>
              <a:ext uri="{FF2B5EF4-FFF2-40B4-BE49-F238E27FC236}">
                <a16:creationId xmlns:a16="http://schemas.microsoft.com/office/drawing/2014/main" id="{BBABDE62-F1A1-6EC4-CCCE-758F6871481A}"/>
              </a:ext>
            </a:extLst>
          </p:cNvPr>
          <p:cNvSpPr/>
          <p:nvPr/>
        </p:nvSpPr>
        <p:spPr>
          <a:xfrm>
            <a:off x="7046014" y="1877007"/>
            <a:ext cx="1355699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406848"/>
              <a:gd name="adj6" fmla="val -595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Lastega paar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Callout: Bent Line 53">
            <a:extLst>
              <a:ext uri="{FF2B5EF4-FFF2-40B4-BE49-F238E27FC236}">
                <a16:creationId xmlns:a16="http://schemas.microsoft.com/office/drawing/2014/main" id="{686D7C6D-62CC-FCAC-7318-83F8130B757F}"/>
              </a:ext>
            </a:extLst>
          </p:cNvPr>
          <p:cNvSpPr/>
          <p:nvPr/>
        </p:nvSpPr>
        <p:spPr>
          <a:xfrm>
            <a:off x="5284882" y="5774909"/>
            <a:ext cx="2793643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-107254"/>
              <a:gd name="adj6" fmla="val -691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Kaks täisealiste põlvkonda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Callout: Bent Line 54">
            <a:extLst>
              <a:ext uri="{FF2B5EF4-FFF2-40B4-BE49-F238E27FC236}">
                <a16:creationId xmlns:a16="http://schemas.microsoft.com/office/drawing/2014/main" id="{2FD5FE26-9C73-645E-93FB-8027AAD71B0B}"/>
              </a:ext>
            </a:extLst>
          </p:cNvPr>
          <p:cNvSpPr/>
          <p:nvPr/>
        </p:nvSpPr>
        <p:spPr>
          <a:xfrm>
            <a:off x="8153400" y="4982572"/>
            <a:ext cx="1680461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-113302"/>
              <a:gd name="adj6" fmla="val -903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Kolm põlvkonda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Callout: Bent Line 55">
            <a:extLst>
              <a:ext uri="{FF2B5EF4-FFF2-40B4-BE49-F238E27FC236}">
                <a16:creationId xmlns:a16="http://schemas.microsoft.com/office/drawing/2014/main" id="{9488E8D5-5033-CBAA-C0AF-6C43E3C31B50}"/>
              </a:ext>
            </a:extLst>
          </p:cNvPr>
          <p:cNvSpPr/>
          <p:nvPr/>
        </p:nvSpPr>
        <p:spPr>
          <a:xfrm>
            <a:off x="926947" y="1068467"/>
            <a:ext cx="1680461" cy="394393"/>
          </a:xfrm>
          <a:prstGeom prst="borderCallout2">
            <a:avLst>
              <a:gd name="adj1" fmla="val 51007"/>
              <a:gd name="adj2" fmla="val -1295"/>
              <a:gd name="adj3" fmla="val 51007"/>
              <a:gd name="adj4" fmla="val -17840"/>
              <a:gd name="adj5" fmla="val 602409"/>
              <a:gd name="adj6" fmla="val 1225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Lasteta paar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8594BBE-9727-DED0-C296-658EF8BDF920}"/>
              </a:ext>
            </a:extLst>
          </p:cNvPr>
          <p:cNvSpPr/>
          <p:nvPr/>
        </p:nvSpPr>
        <p:spPr>
          <a:xfrm>
            <a:off x="3743573" y="3672979"/>
            <a:ext cx="2887815" cy="1679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C0AC709-8B8B-2E10-FA29-B33296652993}"/>
              </a:ext>
            </a:extLst>
          </p:cNvPr>
          <p:cNvSpPr/>
          <p:nvPr/>
        </p:nvSpPr>
        <p:spPr>
          <a:xfrm>
            <a:off x="2997642" y="3075822"/>
            <a:ext cx="580445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ACB1B7-FBB7-04C4-3AE3-613B815B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Taustatunnused (2): Leibkonna tüüp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7030980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D9DC4-CF67-23A5-09DF-5B6655FC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316367"/>
            <a:ext cx="4292048" cy="3615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2F7D4-0F65-8FC3-D09E-ADB8139B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86" y="2316367"/>
            <a:ext cx="4601524" cy="3421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6EDA6E-0F08-EC6A-4DC9-93E62AB79A60}"/>
              </a:ext>
            </a:extLst>
          </p:cNvPr>
          <p:cNvSpPr txBox="1"/>
          <p:nvPr/>
        </p:nvSpPr>
        <p:spPr>
          <a:xfrm>
            <a:off x="893792" y="1808163"/>
            <a:ext cx="5214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Arvestuslik elatusmiinimum 2021 =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233,6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eurot</a:t>
            </a:r>
            <a:endParaRPr lang="et-E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800" dirty="0"/>
              <a:t>https://www.stat.ee/et/avasta-statistikat/valdkonnad/heaolu/sotsiaalne-torjutus-ja-vaesus/arvestuslik-elatusmiinimum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0A1CB-0193-9860-B97C-4FEAC585AE83}"/>
              </a:ext>
            </a:extLst>
          </p:cNvPr>
          <p:cNvSpPr txBox="1"/>
          <p:nvPr/>
        </p:nvSpPr>
        <p:spPr>
          <a:xfrm>
            <a:off x="6073987" y="1792402"/>
            <a:ext cx="3746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Eesti miinimumpalk 2021 =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584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eurot</a:t>
            </a:r>
            <a:endParaRPr lang="et-E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800" dirty="0"/>
              <a:t>https://teadmiseks.ee/kasulikku/miinimumpalk/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6C2AE70-F33C-BEAB-3260-8BC7751959A3}"/>
              </a:ext>
            </a:extLst>
          </p:cNvPr>
          <p:cNvSpPr/>
          <p:nvPr/>
        </p:nvSpPr>
        <p:spPr>
          <a:xfrm rot="10800000">
            <a:off x="5131835" y="3327952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ACC1177-A509-E312-6DD7-F70C3DF0361C}"/>
              </a:ext>
            </a:extLst>
          </p:cNvPr>
          <p:cNvSpPr/>
          <p:nvPr/>
        </p:nvSpPr>
        <p:spPr>
          <a:xfrm rot="10800000">
            <a:off x="5131835" y="3892354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8C3C9C2B-DABD-9055-67B0-8749D4FFA01B}"/>
              </a:ext>
            </a:extLst>
          </p:cNvPr>
          <p:cNvSpPr/>
          <p:nvPr/>
        </p:nvSpPr>
        <p:spPr>
          <a:xfrm rot="10800000">
            <a:off x="5131834" y="4440995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D95A2AE-BE8A-8F36-326F-EC6BEC4483D6}"/>
              </a:ext>
            </a:extLst>
          </p:cNvPr>
          <p:cNvSpPr/>
          <p:nvPr/>
        </p:nvSpPr>
        <p:spPr>
          <a:xfrm rot="10800000">
            <a:off x="10739369" y="3130494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66583AC-3FBB-BF4E-0ED2-342ADE0B98C7}"/>
              </a:ext>
            </a:extLst>
          </p:cNvPr>
          <p:cNvSpPr/>
          <p:nvPr/>
        </p:nvSpPr>
        <p:spPr>
          <a:xfrm rot="10800000">
            <a:off x="10739369" y="3710656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1FCA9E7-8EC1-AE7B-4DB8-CB6FB4EED474}"/>
              </a:ext>
            </a:extLst>
          </p:cNvPr>
          <p:cNvSpPr/>
          <p:nvPr/>
        </p:nvSpPr>
        <p:spPr>
          <a:xfrm rot="10800000">
            <a:off x="10739369" y="4286322"/>
            <a:ext cx="182881" cy="548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3492D-1891-B760-87DA-27FBE221BAD1}"/>
              </a:ext>
            </a:extLst>
          </p:cNvPr>
          <p:cNvSpPr txBox="1"/>
          <p:nvPr/>
        </p:nvSpPr>
        <p:spPr>
          <a:xfrm>
            <a:off x="5295679" y="341326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&gt;3 </a:t>
            </a:r>
            <a:r>
              <a:rPr lang="et-EE" dirty="0" err="1"/>
              <a:t>el.min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5B93E-CDB3-B602-93D2-FFD65CA60D60}"/>
              </a:ext>
            </a:extLst>
          </p:cNvPr>
          <p:cNvSpPr txBox="1"/>
          <p:nvPr/>
        </p:nvSpPr>
        <p:spPr>
          <a:xfrm>
            <a:off x="5314715" y="398121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3…6 </a:t>
            </a:r>
            <a:r>
              <a:rPr lang="et-EE" dirty="0" err="1"/>
              <a:t>el.min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D9BC54-2826-1C23-AC5E-0C9B43167B5A}"/>
              </a:ext>
            </a:extLst>
          </p:cNvPr>
          <p:cNvSpPr txBox="1"/>
          <p:nvPr/>
        </p:nvSpPr>
        <p:spPr>
          <a:xfrm>
            <a:off x="5255873" y="452584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Üle 6 </a:t>
            </a:r>
            <a:r>
              <a:rPr lang="et-EE" dirty="0" err="1"/>
              <a:t>el.min</a:t>
            </a:r>
            <a:endParaRPr lang="en-US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51D88D2-7347-D575-9421-B751DADA5460}"/>
              </a:ext>
            </a:extLst>
          </p:cNvPr>
          <p:cNvSpPr/>
          <p:nvPr/>
        </p:nvSpPr>
        <p:spPr>
          <a:xfrm rot="10800000">
            <a:off x="10739369" y="4879481"/>
            <a:ext cx="182881" cy="36512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482CA-861C-E5A3-F377-15FCC75A45B7}"/>
              </a:ext>
            </a:extLst>
          </p:cNvPr>
          <p:cNvSpPr txBox="1"/>
          <p:nvPr/>
        </p:nvSpPr>
        <p:spPr>
          <a:xfrm>
            <a:off x="10844228" y="4861987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Ei avalda</a:t>
            </a:r>
            <a:endParaRPr lang="en-US" dirty="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B9C4DF-ABD9-0A72-A4E7-842FB97BBDA3}"/>
              </a:ext>
            </a:extLst>
          </p:cNvPr>
          <p:cNvSpPr/>
          <p:nvPr/>
        </p:nvSpPr>
        <p:spPr>
          <a:xfrm rot="10800000">
            <a:off x="5118417" y="4998873"/>
            <a:ext cx="182881" cy="36512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E99934-E0DF-5B73-C19A-0BE3D19EBB00}"/>
              </a:ext>
            </a:extLst>
          </p:cNvPr>
          <p:cNvSpPr txBox="1"/>
          <p:nvPr/>
        </p:nvSpPr>
        <p:spPr>
          <a:xfrm>
            <a:off x="5223276" y="4981379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Ei avalda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B7EFB-6868-36D4-7A75-57514C3DE118}"/>
              </a:ext>
            </a:extLst>
          </p:cNvPr>
          <p:cNvSpPr txBox="1"/>
          <p:nvPr/>
        </p:nvSpPr>
        <p:spPr>
          <a:xfrm>
            <a:off x="10873423" y="321997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u. 1 min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85EC8C-E992-3492-AD71-78E74A1842C1}"/>
              </a:ext>
            </a:extLst>
          </p:cNvPr>
          <p:cNvSpPr txBox="1"/>
          <p:nvPr/>
        </p:nvSpPr>
        <p:spPr>
          <a:xfrm>
            <a:off x="10892459" y="378791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 u. 1-2 min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F4C64D-8CF7-E824-4B9C-4DF03B8CBCA7}"/>
              </a:ext>
            </a:extLst>
          </p:cNvPr>
          <p:cNvSpPr txBox="1"/>
          <p:nvPr/>
        </p:nvSpPr>
        <p:spPr>
          <a:xfrm>
            <a:off x="10876501" y="43713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Üle 2 min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B16BA1AA-93C4-9C8A-BF07-5AAD4453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Taustatunnused (3): Majanduslikud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21442627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EAB0-5105-6C0A-B4B8-2A4F4406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4465780"/>
            <a:ext cx="10918385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t-EE" b="1" dirty="0"/>
              <a:t>Majanduslikud taustatunnused (koond):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sz="1600" b="1" dirty="0"/>
              <a:t>Sissetulek pereliikme kohta</a:t>
            </a:r>
            <a:r>
              <a:rPr lang="et-EE" sz="1600" dirty="0"/>
              <a:t> = </a:t>
            </a:r>
            <a:r>
              <a:rPr lang="et-EE" sz="1600" b="1" dirty="0"/>
              <a:t>Kuni 3 </a:t>
            </a:r>
            <a:r>
              <a:rPr lang="et-EE" sz="1600" b="1" dirty="0" err="1"/>
              <a:t>el.min</a:t>
            </a:r>
            <a:r>
              <a:rPr lang="et-EE" sz="1600" b="1" dirty="0"/>
              <a:t> (650€) </a:t>
            </a:r>
            <a:r>
              <a:rPr lang="et-EE" sz="1600" dirty="0"/>
              <a:t>(21,1%) / </a:t>
            </a:r>
            <a:r>
              <a:rPr lang="et-EE" sz="1600" b="1" dirty="0"/>
              <a:t>u.3-6 </a:t>
            </a:r>
            <a:r>
              <a:rPr lang="et-EE" sz="1600" b="1" dirty="0" err="1"/>
              <a:t>el.min</a:t>
            </a:r>
            <a:r>
              <a:rPr lang="et-EE" sz="1600" b="1" dirty="0"/>
              <a:t> (650-1300€) </a:t>
            </a:r>
            <a:r>
              <a:rPr lang="et-EE" sz="1600" dirty="0"/>
              <a:t>(27,5%) / </a:t>
            </a:r>
            <a:r>
              <a:rPr lang="et-EE" sz="1600" b="1" dirty="0"/>
              <a:t>Üle 6 </a:t>
            </a:r>
            <a:r>
              <a:rPr lang="et-EE" sz="1600" b="1" dirty="0" err="1"/>
              <a:t>el.min</a:t>
            </a:r>
            <a:r>
              <a:rPr lang="et-EE" sz="1600" b="1" dirty="0"/>
              <a:t> (üle 1300€) </a:t>
            </a:r>
            <a:r>
              <a:rPr lang="et-EE" sz="1600" dirty="0"/>
              <a:t>(13,3%) / </a:t>
            </a:r>
            <a:r>
              <a:rPr lang="et-EE" sz="1600" b="1" dirty="0"/>
              <a:t>Ei avalda</a:t>
            </a:r>
            <a:r>
              <a:rPr lang="et-EE" sz="1600" dirty="0"/>
              <a:t> (17,9%)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sz="1600" b="1" dirty="0"/>
              <a:t>Isiklik </a:t>
            </a:r>
            <a:r>
              <a:rPr lang="et-EE" sz="1600" b="1" dirty="0" err="1"/>
              <a:t>kättesaadud</a:t>
            </a:r>
            <a:r>
              <a:rPr lang="et-EE" sz="1600" b="1" dirty="0"/>
              <a:t> sissetulek </a:t>
            </a:r>
            <a:r>
              <a:rPr lang="et-EE" sz="1600" dirty="0"/>
              <a:t>=  </a:t>
            </a:r>
            <a:r>
              <a:rPr lang="et-EE" sz="1600" b="1" dirty="0"/>
              <a:t>kuni 1 min. palk (650€) </a:t>
            </a:r>
            <a:r>
              <a:rPr lang="et-EE" sz="1600" dirty="0"/>
              <a:t>(26,5 %) / </a:t>
            </a:r>
            <a:r>
              <a:rPr lang="et-EE" sz="1600" b="1" dirty="0"/>
              <a:t>1-2 min. palka (651-1300€)</a:t>
            </a:r>
            <a:r>
              <a:rPr lang="et-EE" sz="1600" dirty="0"/>
              <a:t> (32,0 %) / </a:t>
            </a:r>
            <a:r>
              <a:rPr lang="et-EE" sz="1600" b="1" dirty="0"/>
              <a:t>üle 2 </a:t>
            </a:r>
            <a:r>
              <a:rPr lang="et-EE" sz="1600" b="1" dirty="0" err="1"/>
              <a:t>min.palga</a:t>
            </a:r>
            <a:r>
              <a:rPr lang="et-EE" sz="1600" b="1" dirty="0"/>
              <a:t> (üle 1300€)</a:t>
            </a:r>
            <a:r>
              <a:rPr lang="et-EE" sz="1600" dirty="0"/>
              <a:t> (23,3 %) / </a:t>
            </a:r>
            <a:r>
              <a:rPr lang="et-EE" sz="1600" b="1" dirty="0"/>
              <a:t>Ei avalda </a:t>
            </a:r>
            <a:r>
              <a:rPr lang="et-EE" sz="1600" dirty="0"/>
              <a:t>(18,2 %)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sz="1600" b="1" dirty="0"/>
              <a:t>Tööala </a:t>
            </a:r>
            <a:r>
              <a:rPr lang="et-EE" sz="1600" dirty="0"/>
              <a:t>= </a:t>
            </a:r>
            <a:r>
              <a:rPr lang="et-EE" sz="1600" b="1" dirty="0"/>
              <a:t>Juhid, ettevõtjad</a:t>
            </a:r>
            <a:r>
              <a:rPr lang="et-EE" sz="1600" dirty="0"/>
              <a:t> (11,1%) / </a:t>
            </a:r>
            <a:r>
              <a:rPr lang="et-EE" sz="1600" b="1" dirty="0"/>
              <a:t>„Valgekraed“</a:t>
            </a:r>
            <a:r>
              <a:rPr lang="et-EE" sz="1600" dirty="0"/>
              <a:t>(33,1%) / </a:t>
            </a:r>
            <a:r>
              <a:rPr lang="et-EE" sz="1600" b="1" dirty="0"/>
              <a:t>„Sinikraed“</a:t>
            </a:r>
            <a:r>
              <a:rPr lang="et-EE" sz="1600" dirty="0"/>
              <a:t>(23,1%) / </a:t>
            </a:r>
            <a:r>
              <a:rPr lang="et-EE" sz="1600" b="1" dirty="0"/>
              <a:t>„Ülalpeetavad“</a:t>
            </a:r>
            <a:r>
              <a:rPr lang="et-EE" sz="1600" dirty="0"/>
              <a:t>(15,7%) / </a:t>
            </a:r>
            <a:r>
              <a:rPr lang="et-EE" sz="1600" b="1" dirty="0"/>
              <a:t>Pensionil </a:t>
            </a:r>
            <a:r>
              <a:rPr lang="et-EE" sz="1600" dirty="0"/>
              <a:t>(17,0%)</a:t>
            </a:r>
            <a:endParaRPr lang="et-EE" sz="1600" b="1" dirty="0"/>
          </a:p>
          <a:p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4E270-4AE4-C54A-0C68-7F9580D8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243905"/>
            <a:ext cx="4373482" cy="253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4B080-AC69-B1C2-C786-CAAF4D6A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25" y="955035"/>
            <a:ext cx="4617679" cy="353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1E001A-7AD8-98D0-34D0-91D76EE8666A}"/>
              </a:ext>
            </a:extLst>
          </p:cNvPr>
          <p:cNvSpPr txBox="1"/>
          <p:nvPr/>
        </p:nvSpPr>
        <p:spPr>
          <a:xfrm>
            <a:off x="5350856" y="2535712"/>
            <a:ext cx="1935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-Juhid, ettevõtjad</a:t>
            </a:r>
          </a:p>
          <a:p>
            <a:r>
              <a:rPr lang="et-EE" dirty="0"/>
              <a:t>-„Valgekraed“</a:t>
            </a:r>
          </a:p>
          <a:p>
            <a:r>
              <a:rPr lang="et-EE" dirty="0"/>
              <a:t>-„Sinikraed“</a:t>
            </a:r>
          </a:p>
          <a:p>
            <a:r>
              <a:rPr lang="et-EE" dirty="0"/>
              <a:t>-„Ü</a:t>
            </a:r>
            <a:r>
              <a:rPr lang="en-US" dirty="0" err="1"/>
              <a:t>lalpeetavad</a:t>
            </a:r>
            <a:r>
              <a:rPr lang="et-EE" dirty="0"/>
              <a:t>“</a:t>
            </a:r>
            <a:br>
              <a:rPr lang="et-EE" dirty="0"/>
            </a:br>
            <a:r>
              <a:rPr lang="et-EE" dirty="0"/>
              <a:t> (Kodused/töötud/</a:t>
            </a:r>
            <a:br>
              <a:rPr lang="et-EE" dirty="0"/>
            </a:br>
            <a:r>
              <a:rPr lang="et-EE" dirty="0"/>
              <a:t> õppimas)</a:t>
            </a:r>
          </a:p>
          <a:p>
            <a:r>
              <a:rPr lang="et-EE" dirty="0"/>
              <a:t>-Pensionil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196275-E8D0-7A1F-D183-6A52D59C0750}"/>
              </a:ext>
            </a:extLst>
          </p:cNvPr>
          <p:cNvSpPr/>
          <p:nvPr/>
        </p:nvSpPr>
        <p:spPr>
          <a:xfrm>
            <a:off x="7497708" y="3265592"/>
            <a:ext cx="1359673" cy="6202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DCD5000-4DFF-AAD4-DC53-0B2B25541852}"/>
              </a:ext>
            </a:extLst>
          </p:cNvPr>
          <p:cNvSpPr/>
          <p:nvPr/>
        </p:nvSpPr>
        <p:spPr>
          <a:xfrm>
            <a:off x="7518984" y="1499964"/>
            <a:ext cx="1359673" cy="382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9DC002D-BF8B-8931-5DAA-CD814118A87A}"/>
              </a:ext>
            </a:extLst>
          </p:cNvPr>
          <p:cNvSpPr/>
          <p:nvPr/>
        </p:nvSpPr>
        <p:spPr>
          <a:xfrm>
            <a:off x="7518984" y="1907244"/>
            <a:ext cx="1359673" cy="1358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0F40E8-3DC9-8B2C-C203-2EB4751F5CA6}"/>
              </a:ext>
            </a:extLst>
          </p:cNvPr>
          <p:cNvSpPr/>
          <p:nvPr/>
        </p:nvSpPr>
        <p:spPr>
          <a:xfrm>
            <a:off x="1144823" y="1760749"/>
            <a:ext cx="1359673" cy="326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93A5F67-BF87-46C5-01AF-C28B1416EFED}"/>
              </a:ext>
            </a:extLst>
          </p:cNvPr>
          <p:cNvSpPr/>
          <p:nvPr/>
        </p:nvSpPr>
        <p:spPr>
          <a:xfrm>
            <a:off x="1144823" y="2105329"/>
            <a:ext cx="1359673" cy="4216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80D28C-7309-015D-89B3-751ADC780261}"/>
              </a:ext>
            </a:extLst>
          </p:cNvPr>
          <p:cNvSpPr/>
          <p:nvPr/>
        </p:nvSpPr>
        <p:spPr>
          <a:xfrm>
            <a:off x="1144823" y="2870438"/>
            <a:ext cx="1359673" cy="140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6F0758-EF27-86BE-E7BD-10F2F8D301CB}"/>
              </a:ext>
            </a:extLst>
          </p:cNvPr>
          <p:cNvSpPr/>
          <p:nvPr/>
        </p:nvSpPr>
        <p:spPr>
          <a:xfrm>
            <a:off x="1144823" y="2556714"/>
            <a:ext cx="1359673" cy="313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8BD27F8-B5B4-4C8D-529D-FAF3221806CE}"/>
              </a:ext>
            </a:extLst>
          </p:cNvPr>
          <p:cNvSpPr/>
          <p:nvPr/>
        </p:nvSpPr>
        <p:spPr>
          <a:xfrm>
            <a:off x="1144823" y="3048302"/>
            <a:ext cx="1359673" cy="519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4D1438-8733-86CB-8794-757AE95CB655}"/>
              </a:ext>
            </a:extLst>
          </p:cNvPr>
          <p:cNvCxnSpPr>
            <a:stCxn id="35" idx="3"/>
          </p:cNvCxnSpPr>
          <p:nvPr/>
        </p:nvCxnSpPr>
        <p:spPr>
          <a:xfrm>
            <a:off x="2504496" y="2940794"/>
            <a:ext cx="2870213" cy="843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3C66FA-F494-85C7-12A6-CF9879FDD827}"/>
              </a:ext>
            </a:extLst>
          </p:cNvPr>
          <p:cNvCxnSpPr>
            <a:cxnSpLocks/>
          </p:cNvCxnSpPr>
          <p:nvPr/>
        </p:nvCxnSpPr>
        <p:spPr>
          <a:xfrm>
            <a:off x="2504496" y="3324874"/>
            <a:ext cx="2870213" cy="273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F66965-29FC-0F59-48DF-44FF34EC06BE}"/>
              </a:ext>
            </a:extLst>
          </p:cNvPr>
          <p:cNvCxnSpPr>
            <a:cxnSpLocks/>
          </p:cNvCxnSpPr>
          <p:nvPr/>
        </p:nvCxnSpPr>
        <p:spPr>
          <a:xfrm>
            <a:off x="2494123" y="2689240"/>
            <a:ext cx="2880586" cy="865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B7867A-E516-D081-B82B-474A13C50E4B}"/>
              </a:ext>
            </a:extLst>
          </p:cNvPr>
          <p:cNvCxnSpPr>
            <a:cxnSpLocks/>
          </p:cNvCxnSpPr>
          <p:nvPr/>
        </p:nvCxnSpPr>
        <p:spPr>
          <a:xfrm>
            <a:off x="2515399" y="2323129"/>
            <a:ext cx="2880586" cy="865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F54D96-2750-F129-31C0-E8397B946560}"/>
              </a:ext>
            </a:extLst>
          </p:cNvPr>
          <p:cNvCxnSpPr>
            <a:cxnSpLocks/>
          </p:cNvCxnSpPr>
          <p:nvPr/>
        </p:nvCxnSpPr>
        <p:spPr>
          <a:xfrm>
            <a:off x="2505026" y="1918437"/>
            <a:ext cx="2845830" cy="801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9C4FC65-9DB8-6360-E184-FDB61E32C078}"/>
              </a:ext>
            </a:extLst>
          </p:cNvPr>
          <p:cNvCxnSpPr>
            <a:cxnSpLocks/>
          </p:cNvCxnSpPr>
          <p:nvPr/>
        </p:nvCxnSpPr>
        <p:spPr>
          <a:xfrm flipV="1">
            <a:off x="7016094" y="1717435"/>
            <a:ext cx="481614" cy="987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96E026-491A-E648-8B08-FFE0322C5F04}"/>
              </a:ext>
            </a:extLst>
          </p:cNvPr>
          <p:cNvCxnSpPr>
            <a:cxnSpLocks/>
          </p:cNvCxnSpPr>
          <p:nvPr/>
        </p:nvCxnSpPr>
        <p:spPr>
          <a:xfrm flipV="1">
            <a:off x="6572706" y="2513881"/>
            <a:ext cx="925002" cy="534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265338-BB14-CBB0-1901-55A27AE9C6A2}"/>
              </a:ext>
            </a:extLst>
          </p:cNvPr>
          <p:cNvCxnSpPr>
            <a:cxnSpLocks/>
          </p:cNvCxnSpPr>
          <p:nvPr/>
        </p:nvCxnSpPr>
        <p:spPr>
          <a:xfrm>
            <a:off x="6478968" y="3263460"/>
            <a:ext cx="1018740" cy="312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7E83D1D1-6B23-84AC-6FA0-74AC2F82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410"/>
          </a:xfrm>
        </p:spPr>
        <p:txBody>
          <a:bodyPr/>
          <a:lstStyle/>
          <a:p>
            <a:r>
              <a:rPr lang="et-EE" sz="3200" dirty="0"/>
              <a:t>Taustatunnused (4): Majanduslikud - tööala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4657540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3140E84-5834-BA76-539E-FA5AF894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Taustatunnused (5)</a:t>
            </a:r>
            <a:endParaRPr lang="en-E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263FA3-80C1-F0BC-2F4E-53F9EE371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t-EE" b="1" dirty="0" err="1"/>
              <a:t>Psühhofüsioloogilised</a:t>
            </a:r>
            <a:r>
              <a:rPr lang="et-EE" b="1" dirty="0"/>
              <a:t> taustatunnused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Õnneindeks </a:t>
            </a:r>
            <a:r>
              <a:rPr lang="et-EE" dirty="0"/>
              <a:t> = </a:t>
            </a:r>
            <a:r>
              <a:rPr lang="et-EE" b="1" dirty="0"/>
              <a:t>Vähe õnnelik </a:t>
            </a:r>
            <a:r>
              <a:rPr lang="et-EE" dirty="0"/>
              <a:t>(26,8%) / </a:t>
            </a:r>
            <a:r>
              <a:rPr lang="et-EE" b="1" dirty="0"/>
              <a:t>Keskmiselt õnnelik </a:t>
            </a:r>
            <a:r>
              <a:rPr lang="et-EE" dirty="0"/>
              <a:t>(19,5%) / </a:t>
            </a:r>
            <a:r>
              <a:rPr lang="et-EE" b="1" dirty="0"/>
              <a:t>Üsna õnnelik</a:t>
            </a:r>
            <a:r>
              <a:rPr lang="et-EE" dirty="0"/>
              <a:t> (53,8%)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Rõõmsaloomulisus</a:t>
            </a:r>
            <a:r>
              <a:rPr lang="en-US" b="1" dirty="0"/>
              <a:t> </a:t>
            </a:r>
            <a:r>
              <a:rPr lang="et-EE" b="1" dirty="0"/>
              <a:t>= Madal rõõmsaloomulisus </a:t>
            </a:r>
            <a:r>
              <a:rPr lang="et-EE" dirty="0"/>
              <a:t>(43,9%) / </a:t>
            </a:r>
            <a:r>
              <a:rPr lang="et-EE" b="1" dirty="0"/>
              <a:t>Kõrge rõõmsaloomulisus</a:t>
            </a:r>
            <a:r>
              <a:rPr lang="et-EE" dirty="0"/>
              <a:t> (56,1%)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 err="1"/>
              <a:t>Endassetõmbumus</a:t>
            </a:r>
            <a:r>
              <a:rPr lang="et-EE" b="1" dirty="0"/>
              <a:t> = Madal </a:t>
            </a:r>
            <a:r>
              <a:rPr lang="et-EE" b="1" dirty="0" err="1"/>
              <a:t>endassetõmbumus</a:t>
            </a:r>
            <a:r>
              <a:rPr lang="et-EE" b="1" dirty="0"/>
              <a:t> </a:t>
            </a:r>
            <a:r>
              <a:rPr lang="et-EE" dirty="0"/>
              <a:t>(60,8%) / </a:t>
            </a:r>
            <a:r>
              <a:rPr lang="et-EE" b="1" dirty="0"/>
              <a:t>Kõrge </a:t>
            </a:r>
            <a:r>
              <a:rPr lang="et-EE" b="1" dirty="0" err="1"/>
              <a:t>endassetõmbumus</a:t>
            </a:r>
            <a:r>
              <a:rPr lang="et-EE" dirty="0"/>
              <a:t> (39,2%)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Kaasatus = Madal kaasatus </a:t>
            </a:r>
            <a:r>
              <a:rPr lang="et-EE" dirty="0"/>
              <a:t>(46,4%) / </a:t>
            </a:r>
            <a:r>
              <a:rPr lang="et-EE" b="1" dirty="0"/>
              <a:t>Kõrge kaasatus</a:t>
            </a:r>
            <a:r>
              <a:rPr lang="et-EE" dirty="0"/>
              <a:t> (53,6%)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Tõrjutus = Madal tõrjutus </a:t>
            </a:r>
            <a:r>
              <a:rPr lang="et-EE" dirty="0"/>
              <a:t>(76,1%) / </a:t>
            </a:r>
            <a:r>
              <a:rPr lang="et-EE" b="1" dirty="0"/>
              <a:t>Kõrge tõrjutus</a:t>
            </a:r>
            <a:r>
              <a:rPr lang="et-EE" dirty="0"/>
              <a:t> (23,9 %)</a:t>
            </a:r>
            <a:endParaRPr lang="et-EE" b="1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t-EE" b="1" dirty="0"/>
              <a:t>Kehamassi indeks = Normaalkaal </a:t>
            </a:r>
            <a:r>
              <a:rPr lang="et-EE" dirty="0"/>
              <a:t>(45,7%) / </a:t>
            </a:r>
            <a:r>
              <a:rPr lang="et-EE" b="1" dirty="0"/>
              <a:t>Ülekaal </a:t>
            </a:r>
            <a:r>
              <a:rPr lang="et-EE" dirty="0"/>
              <a:t>(35,1%) / </a:t>
            </a:r>
            <a:r>
              <a:rPr lang="et-EE" b="1" dirty="0"/>
              <a:t>Rasvumine</a:t>
            </a:r>
            <a:r>
              <a:rPr lang="et-EE" dirty="0"/>
              <a:t> (19,1 %)</a:t>
            </a:r>
            <a:endParaRPr lang="et-EE" b="1" dirty="0"/>
          </a:p>
          <a:p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F2111-1AB1-426B-A758-A302D1A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CE61-7D5B-4772-8A90-FE11D10A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98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6893A-FAAF-4B6A-B676-A19D2E7F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9C73-0524-4438-AD5B-1374DD98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218</a:t>
            </a:fld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3CFB4E3-EA59-416A-BD7E-9625495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170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69625-1750-54FF-3AE5-3AD98C45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18" y="1424710"/>
            <a:ext cx="4900221" cy="2580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FDFBF7-D5A8-4797-8DFF-6D230EF8F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81" y="4007960"/>
            <a:ext cx="4900221" cy="2247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92C97-822A-1C9B-567D-CD872A7EA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368" y="1416984"/>
            <a:ext cx="4588535" cy="47837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85EE1B9-C18D-46CF-3231-5E040EEE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t-EE" sz="3200" dirty="0" err="1"/>
              <a:t>ä</a:t>
            </a:r>
            <a:r>
              <a:rPr lang="en-US" sz="3200" dirty="0" err="1"/>
              <a:t>iskasvanute</a:t>
            </a:r>
            <a:r>
              <a:rPr lang="en-US" sz="3200" dirty="0"/>
              <a:t> </a:t>
            </a:r>
            <a:r>
              <a:rPr lang="et-EE" sz="3200" dirty="0"/>
              <a:t>õnnelikkuse skaala / </a:t>
            </a:r>
            <a:br>
              <a:rPr lang="et-EE" sz="3200" dirty="0"/>
            </a:br>
            <a:r>
              <a:rPr lang="et-EE" sz="3200" dirty="0"/>
              <a:t>Oxford </a:t>
            </a:r>
            <a:r>
              <a:rPr lang="et-EE" sz="3200" dirty="0" err="1"/>
              <a:t>Happiness</a:t>
            </a:r>
            <a:r>
              <a:rPr lang="et-EE" sz="3200" dirty="0"/>
              <a:t> </a:t>
            </a:r>
            <a:r>
              <a:rPr lang="et-EE" sz="3200" dirty="0" err="1"/>
              <a:t>Questionnaire</a:t>
            </a:r>
            <a:r>
              <a:rPr lang="et-EE" sz="3200" dirty="0"/>
              <a:t> (1) 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4122926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B26530-020B-C22A-0EFA-1A6366CF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033462"/>
            <a:ext cx="10932298" cy="545941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6893A-FAAF-4B6A-B676-A19D2E7F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9C73-0524-4438-AD5B-1374DD98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219</a:t>
            </a:fld>
            <a:endParaRPr 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3CFB4E3-EA59-416A-BD7E-9625495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170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1E36F-22BE-64E5-BFF9-4DB2151C141A}"/>
              </a:ext>
            </a:extLst>
          </p:cNvPr>
          <p:cNvSpPr txBox="1"/>
          <p:nvPr/>
        </p:nvSpPr>
        <p:spPr>
          <a:xfrm>
            <a:off x="2773881" y="2336980"/>
            <a:ext cx="133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Õnnetu, </a:t>
            </a:r>
          </a:p>
          <a:p>
            <a:r>
              <a:rPr lang="et-EE" dirty="0"/>
              <a:t>tõenäoline</a:t>
            </a:r>
            <a:br>
              <a:rPr lang="et-EE" dirty="0"/>
            </a:br>
            <a:r>
              <a:rPr lang="et-EE" dirty="0"/>
              <a:t>depressioon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3AFBF-692A-DDC0-BB44-2D3FD2BD2B87}"/>
              </a:ext>
            </a:extLst>
          </p:cNvPr>
          <p:cNvSpPr txBox="1"/>
          <p:nvPr/>
        </p:nvSpPr>
        <p:spPr>
          <a:xfrm>
            <a:off x="4479779" y="2162736"/>
            <a:ext cx="122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Pigem</a:t>
            </a:r>
          </a:p>
          <a:p>
            <a:r>
              <a:rPr lang="et-EE" dirty="0"/>
              <a:t>õnnetu, </a:t>
            </a:r>
          </a:p>
          <a:p>
            <a:r>
              <a:rPr lang="et-EE" dirty="0"/>
              <a:t>vajaks</a:t>
            </a:r>
            <a:br>
              <a:rPr lang="et-EE" dirty="0"/>
            </a:br>
            <a:r>
              <a:rPr lang="et-EE" dirty="0"/>
              <a:t>nõustamist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8B1E8-3C37-E047-70B8-3419F7A48786}"/>
              </a:ext>
            </a:extLst>
          </p:cNvPr>
          <p:cNvSpPr txBox="1"/>
          <p:nvPr/>
        </p:nvSpPr>
        <p:spPr>
          <a:xfrm>
            <a:off x="5703255" y="2190285"/>
            <a:ext cx="135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Ei õnnelik</a:t>
            </a:r>
          </a:p>
          <a:p>
            <a:r>
              <a:rPr lang="et-EE" dirty="0"/>
              <a:t>ega õnnetu, </a:t>
            </a:r>
          </a:p>
          <a:p>
            <a:r>
              <a:rPr lang="et-EE" dirty="0"/>
              <a:t>vajaks</a:t>
            </a:r>
            <a:br>
              <a:rPr lang="et-EE" dirty="0"/>
            </a:br>
            <a:r>
              <a:rPr lang="et-EE" dirty="0"/>
              <a:t>nõustamist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007F7-8880-32CE-69BF-C2D9299A38D3}"/>
              </a:ext>
            </a:extLst>
          </p:cNvPr>
          <p:cNvSpPr txBox="1"/>
          <p:nvPr/>
        </p:nvSpPr>
        <p:spPr>
          <a:xfrm>
            <a:off x="6912236" y="2027148"/>
            <a:ext cx="116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Pigem</a:t>
            </a:r>
          </a:p>
          <a:p>
            <a:r>
              <a:rPr lang="et-EE" dirty="0"/>
              <a:t>õnnelik, </a:t>
            </a:r>
          </a:p>
          <a:p>
            <a:r>
              <a:rPr lang="et-EE" dirty="0"/>
              <a:t>„keskmine</a:t>
            </a:r>
            <a:br>
              <a:rPr lang="et-EE" dirty="0"/>
            </a:br>
            <a:r>
              <a:rPr lang="et-EE" dirty="0"/>
              <a:t>inimene“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5BB3E-BEE1-B83B-98E6-3C268AC82A1C}"/>
              </a:ext>
            </a:extLst>
          </p:cNvPr>
          <p:cNvSpPr txBox="1"/>
          <p:nvPr/>
        </p:nvSpPr>
        <p:spPr>
          <a:xfrm>
            <a:off x="9337636" y="1448847"/>
            <a:ext cx="114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Väga</a:t>
            </a:r>
          </a:p>
          <a:p>
            <a:r>
              <a:rPr lang="et-EE" dirty="0"/>
              <a:t>õnnelik,</a:t>
            </a:r>
            <a:br>
              <a:rPr lang="et-EE" dirty="0"/>
            </a:br>
            <a:r>
              <a:rPr lang="et-EE" dirty="0"/>
              <a:t>„unistuste</a:t>
            </a:r>
            <a:br>
              <a:rPr lang="et-EE" dirty="0"/>
            </a:br>
            <a:r>
              <a:rPr lang="et-EE" dirty="0"/>
              <a:t>tunne“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D117DD-5301-A6C6-C84B-79A8DEDE853C}"/>
              </a:ext>
            </a:extLst>
          </p:cNvPr>
          <p:cNvCxnSpPr>
            <a:cxnSpLocks/>
          </p:cNvCxnSpPr>
          <p:nvPr/>
        </p:nvCxnSpPr>
        <p:spPr>
          <a:xfrm flipV="1">
            <a:off x="4476584" y="1956792"/>
            <a:ext cx="0" cy="310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414830-9A2D-7EBE-BEC8-81839F8FDB80}"/>
              </a:ext>
            </a:extLst>
          </p:cNvPr>
          <p:cNvCxnSpPr>
            <a:cxnSpLocks/>
          </p:cNvCxnSpPr>
          <p:nvPr/>
        </p:nvCxnSpPr>
        <p:spPr>
          <a:xfrm flipV="1">
            <a:off x="5686509" y="1956792"/>
            <a:ext cx="0" cy="310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83F50A-4F6C-8F7C-B042-B3C4E8AABFA3}"/>
              </a:ext>
            </a:extLst>
          </p:cNvPr>
          <p:cNvCxnSpPr>
            <a:cxnSpLocks/>
          </p:cNvCxnSpPr>
          <p:nvPr/>
        </p:nvCxnSpPr>
        <p:spPr>
          <a:xfrm flipV="1">
            <a:off x="6888481" y="1470991"/>
            <a:ext cx="0" cy="3620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A1E6F-7591-52F3-E35A-DBB43D70A3AF}"/>
              </a:ext>
            </a:extLst>
          </p:cNvPr>
          <p:cNvCxnSpPr>
            <a:cxnSpLocks/>
          </p:cNvCxnSpPr>
          <p:nvPr/>
        </p:nvCxnSpPr>
        <p:spPr>
          <a:xfrm flipV="1">
            <a:off x="8082502" y="787179"/>
            <a:ext cx="0" cy="4304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BEB573-5AFD-2EF4-0E60-10EAF4B21A82}"/>
              </a:ext>
            </a:extLst>
          </p:cNvPr>
          <p:cNvCxnSpPr>
            <a:cxnSpLocks/>
          </p:cNvCxnSpPr>
          <p:nvPr/>
        </p:nvCxnSpPr>
        <p:spPr>
          <a:xfrm flipV="1">
            <a:off x="9276523" y="1956792"/>
            <a:ext cx="0" cy="310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061648-C78B-DF01-0C70-8D9D3F91E1E5}"/>
              </a:ext>
            </a:extLst>
          </p:cNvPr>
          <p:cNvCxnSpPr>
            <a:cxnSpLocks/>
          </p:cNvCxnSpPr>
          <p:nvPr/>
        </p:nvCxnSpPr>
        <p:spPr>
          <a:xfrm flipV="1">
            <a:off x="10453611" y="1989329"/>
            <a:ext cx="0" cy="3105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4334A0-E395-1C41-C24B-D0B3EEEECD2D}"/>
              </a:ext>
            </a:extLst>
          </p:cNvPr>
          <p:cNvSpPr txBox="1"/>
          <p:nvPr/>
        </p:nvSpPr>
        <p:spPr>
          <a:xfrm>
            <a:off x="8245840" y="1725847"/>
            <a:ext cx="9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Üsna</a:t>
            </a:r>
          </a:p>
          <a:p>
            <a:r>
              <a:rPr lang="et-EE" dirty="0"/>
              <a:t>õnnelik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7E7E22-7685-75E1-61B4-371064F3A4F7}"/>
              </a:ext>
            </a:extLst>
          </p:cNvPr>
          <p:cNvSpPr txBox="1"/>
          <p:nvPr/>
        </p:nvSpPr>
        <p:spPr>
          <a:xfrm>
            <a:off x="10490259" y="2447150"/>
            <a:ext cx="118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Üliõnnelik,</a:t>
            </a:r>
            <a:br>
              <a:rPr lang="et-EE" dirty="0"/>
            </a:br>
            <a:r>
              <a:rPr lang="et-EE" dirty="0"/>
              <a:t>„</a:t>
            </a:r>
            <a:r>
              <a:rPr lang="et-EE" dirty="0" err="1"/>
              <a:t>ebaade</a:t>
            </a:r>
            <a:r>
              <a:rPr lang="et-EE" dirty="0"/>
              <a:t>-</a:t>
            </a:r>
            <a:br>
              <a:rPr lang="et-EE" dirty="0"/>
            </a:br>
            <a:r>
              <a:rPr lang="et-EE" dirty="0" err="1"/>
              <a:t>kvaatne</a:t>
            </a:r>
            <a:r>
              <a:rPr lang="et-EE" dirty="0"/>
              <a:t>“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EAB51BD-7C3E-4C1D-AE34-EBF3D5368BA5}"/>
              </a:ext>
            </a:extLst>
          </p:cNvPr>
          <p:cNvSpPr/>
          <p:nvPr/>
        </p:nvSpPr>
        <p:spPr>
          <a:xfrm>
            <a:off x="8148786" y="710267"/>
            <a:ext cx="2701050" cy="973514"/>
          </a:xfrm>
          <a:prstGeom prst="rightArrow">
            <a:avLst>
              <a:gd name="adj1" fmla="val 70631"/>
              <a:gd name="adj2" fmla="val 141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et-EE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Üsna (üle keskmise) õnnelik 53,8% </a:t>
            </a:r>
            <a:endParaRPr lang="en-US" sz="18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4724978-B031-177C-1A82-EFEA9D7392D8}"/>
              </a:ext>
            </a:extLst>
          </p:cNvPr>
          <p:cNvSpPr/>
          <p:nvPr/>
        </p:nvSpPr>
        <p:spPr>
          <a:xfrm>
            <a:off x="6913931" y="1060759"/>
            <a:ext cx="1158081" cy="973514"/>
          </a:xfrm>
          <a:prstGeom prst="rightArrow">
            <a:avLst>
              <a:gd name="adj1" fmla="val 70631"/>
              <a:gd name="adj2" fmla="val 141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et-EE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Keskmine (</a:t>
            </a:r>
            <a:r>
              <a:rPr lang="en-US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19,</a:t>
            </a:r>
            <a:r>
              <a:rPr lang="et-EE" sz="1400" dirty="0">
                <a:solidFill>
                  <a:srgbClr val="010205"/>
                </a:solidFill>
                <a:latin typeface="Arial" panose="020B0604020202020204" pitchFamily="34" charset="0"/>
              </a:rPr>
              <a:t>9) 19,5%</a:t>
            </a:r>
            <a:endParaRPr lang="en-US" sz="18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795AC1B-2526-187B-29E6-8AA32ECAD123}"/>
              </a:ext>
            </a:extLst>
          </p:cNvPr>
          <p:cNvSpPr/>
          <p:nvPr/>
        </p:nvSpPr>
        <p:spPr>
          <a:xfrm>
            <a:off x="2886419" y="1060759"/>
            <a:ext cx="3961180" cy="973514"/>
          </a:xfrm>
          <a:prstGeom prst="rightArrow">
            <a:avLst>
              <a:gd name="adj1" fmla="val 70631"/>
              <a:gd name="adj2" fmla="val 141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600" algn="ctr"/>
            <a:r>
              <a:rPr lang="et-EE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Vähe (alla keskmise) õnnelik  26.8%</a:t>
            </a:r>
            <a:endParaRPr lang="en-US" sz="18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9E15F2-C3CD-7586-79D2-D65CE3D3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t-EE" sz="3200" dirty="0" err="1"/>
              <a:t>ä</a:t>
            </a:r>
            <a:r>
              <a:rPr lang="en-US" sz="3200" dirty="0" err="1"/>
              <a:t>iskasvanute</a:t>
            </a:r>
            <a:r>
              <a:rPr lang="en-US" sz="3200" dirty="0"/>
              <a:t> </a:t>
            </a:r>
            <a:r>
              <a:rPr lang="et-EE" sz="3200" dirty="0"/>
              <a:t>õnnelikkuse skaala: interpretatsioon 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166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 iseloom ja tööpäeva füüsiline koormus </a:t>
            </a:r>
            <a:r>
              <a:rPr lang="et-EE" sz="2400" b="1" u="sng" dirty="0"/>
              <a:t>ühtlase</a:t>
            </a:r>
            <a:r>
              <a:rPr lang="et-EE" sz="2400" b="1" dirty="0"/>
              <a:t> koormusega </a:t>
            </a:r>
            <a:r>
              <a:rPr lang="fi-FI" sz="2400" b="1" dirty="0" err="1"/>
              <a:t>tööa</a:t>
            </a:r>
            <a:r>
              <a:rPr lang="et-EE" sz="2400" b="1" dirty="0" err="1"/>
              <a:t>jast</a:t>
            </a:r>
            <a:r>
              <a:rPr lang="et-EE" sz="2400" b="1" dirty="0"/>
              <a:t>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80026"/>
              </p:ext>
            </p:extLst>
          </p:nvPr>
        </p:nvGraphicFramePr>
        <p:xfrm>
          <a:off x="838200" y="133395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92695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6893A-FAAF-4B6A-B676-A19D2E7F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9C73-0524-4438-AD5B-1374DD98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220</a:t>
            </a:fld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3CFB4E3-EA59-416A-BD7E-9625495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170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C2DEFC-BE4F-486C-94C6-381D7B657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59114"/>
              </p:ext>
            </p:extLst>
          </p:nvPr>
        </p:nvGraphicFramePr>
        <p:xfrm>
          <a:off x="839789" y="1159017"/>
          <a:ext cx="9472001" cy="51133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0025">
                  <a:extLst>
                    <a:ext uri="{9D8B030D-6E8A-4147-A177-3AD203B41FA5}">
                      <a16:colId xmlns:a16="http://schemas.microsoft.com/office/drawing/2014/main" val="3233993387"/>
                    </a:ext>
                  </a:extLst>
                </a:gridCol>
                <a:gridCol w="503928">
                  <a:extLst>
                    <a:ext uri="{9D8B030D-6E8A-4147-A177-3AD203B41FA5}">
                      <a16:colId xmlns:a16="http://schemas.microsoft.com/office/drawing/2014/main" val="142411294"/>
                    </a:ext>
                  </a:extLst>
                </a:gridCol>
                <a:gridCol w="4224024">
                  <a:extLst>
                    <a:ext uri="{9D8B030D-6E8A-4147-A177-3AD203B41FA5}">
                      <a16:colId xmlns:a16="http://schemas.microsoft.com/office/drawing/2014/main" val="3404704439"/>
                    </a:ext>
                  </a:extLst>
                </a:gridCol>
                <a:gridCol w="4224024">
                  <a:extLst>
                    <a:ext uri="{9D8B030D-6E8A-4147-A177-3AD203B41FA5}">
                      <a16:colId xmlns:a16="http://schemas.microsoft.com/office/drawing/2014/main" val="3727896233"/>
                    </a:ext>
                  </a:extLst>
                </a:gridCol>
              </a:tblGrid>
              <a:tr h="334566"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dirty="0">
                          <a:effectLst/>
                        </a:rPr>
                        <a:t>Kontrollkese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667" marR="89667" marT="44834" marB="4483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264053"/>
                  </a:ext>
                </a:extLst>
              </a:tr>
              <a:tr h="252189"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b="1" dirty="0">
                          <a:effectLst/>
                        </a:rPr>
                        <a:t>Sisemine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b="1" dirty="0">
                          <a:effectLst/>
                        </a:rPr>
                        <a:t>Väline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/>
                </a:tc>
                <a:extLst>
                  <a:ext uri="{0D108BD9-81ED-4DB2-BD59-A6C34878D82A}">
                    <a16:rowId xmlns:a16="http://schemas.microsoft.com/office/drawing/2014/main" val="2663798344"/>
                  </a:ext>
                </a:extLst>
              </a:tr>
              <a:tr h="254056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dirty="0">
                          <a:effectLst/>
                        </a:rPr>
                        <a:t>Eluhoiak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667" marR="89667" marT="44834" marB="44834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dirty="0">
                          <a:effectLst/>
                        </a:rPr>
                        <a:t>Optimistlik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 vert="vert27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t-EE" sz="1100" b="1" kern="1200" dirty="0">
                          <a:solidFill>
                            <a:schemeClr val="dk1"/>
                          </a:solidFill>
                          <a:effectLst/>
                        </a:rPr>
                        <a:t>RÕÕMSALOOMULINE</a:t>
                      </a:r>
                      <a:endParaRPr lang="et-EE" sz="11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tunnen, et elu on rahuldust pakkuv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olen väga energiline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Enamus asju pakuvad mulle rõõmu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Elada on tore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olen väga rahul peaaegu kõigega oma elus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olen väga õnnelik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olen vaimselt täiesti ergas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tunnen, et saan kõigega hakkama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t-EE" sz="1100" dirty="0">
                          <a:effectLst/>
                        </a:rPr>
                        <a:t>Ma olen sageli rõõmus ja kõrgendatud meeleolus</a:t>
                      </a: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t-EE" sz="1100" b="1" dirty="0">
                          <a:effectLst/>
                        </a:rPr>
                        <a:t>KAASATUD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Inimesed pakuvad mulle suurt huvi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Suhtun soojalt pea kõikidesse inimestesse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Suudan asjade käiku enamasti heas suunas mõjutada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tunnen end alati kaasa haaratuna ja pühendununa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naeran palju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leian paljudes asjades ilu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teen alati ümbritsevad heatujuliseks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leian aega kõige jaoks, mida tahan</a:t>
                      </a:r>
                    </a:p>
                  </a:txBody>
                  <a:tcPr marL="60285" marR="60285" marT="0" marB="0"/>
                </a:tc>
                <a:extLst>
                  <a:ext uri="{0D108BD9-81ED-4DB2-BD59-A6C34878D82A}">
                    <a16:rowId xmlns:a16="http://schemas.microsoft.com/office/drawing/2014/main" val="784827722"/>
                  </a:ext>
                </a:extLst>
              </a:tr>
              <a:tr h="19185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3000"/>
                        </a:lnSpc>
                        <a:spcAft>
                          <a:spcPts val="800"/>
                        </a:spcAft>
                      </a:pPr>
                      <a:r>
                        <a:rPr lang="et-EE" sz="1700" dirty="0">
                          <a:effectLst/>
                        </a:rPr>
                        <a:t>Pessimistlik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85" marR="60285" marT="0" marB="0" vert="vert27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t-EE" sz="1100" b="1" dirty="0">
                          <a:effectLst/>
                        </a:rPr>
                        <a:t>ENDASSETÕMBUNUD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Minu jaoks pole kerge otsuseid langetada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leian, et mul pole erilist kontrolli oma elu üle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ei ole teinud elus neid asju, mida tahaksin teha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ärkan harva üles väljapuhanuna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ei ole endaga rahul sellisena nagu ma olen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ei tunne ennast eriti tervisest pakatavana</a:t>
                      </a:r>
                    </a:p>
                  </a:txBody>
                  <a:tcPr marL="60285" marR="6028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t-EE" sz="1100" b="1" dirty="0">
                          <a:effectLst/>
                        </a:rPr>
                        <a:t>TÕRJUTUD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Minu arvates pole maailm hea paik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Mul pole elus erilisi eesmärke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pole tuleviku suhtes optimistlik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Ma ei pea end atraktiivseks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Mul pole kerge teistega koos olla</a:t>
                      </a:r>
                    </a:p>
                    <a:p>
                      <a:pPr marL="342900" lvl="0" indent="-342900">
                        <a:lnSpc>
                          <a:spcPct val="103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t-EE" sz="1100" dirty="0">
                          <a:effectLst/>
                        </a:rPr>
                        <a:t>Mul pole oma varasemast elust häid mälestusi</a:t>
                      </a:r>
                    </a:p>
                  </a:txBody>
                  <a:tcPr marL="60285" marR="60285" marT="0" marB="0"/>
                </a:tc>
                <a:extLst>
                  <a:ext uri="{0D108BD9-81ED-4DB2-BD59-A6C34878D82A}">
                    <a16:rowId xmlns:a16="http://schemas.microsoft.com/office/drawing/2014/main" val="837874279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DCF83338-694C-46DF-7DAA-C3744EB1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Täiskasvanute õnnelikkuse komponendid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1452021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6893A-FAAF-4B6A-B676-A19D2E7F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9C73-0524-4438-AD5B-1374DD98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221</a:t>
            </a:fld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3CFB4E3-EA59-416A-BD7E-96254959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170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ADACF-9600-4F40-8915-EE4418834111}"/>
              </a:ext>
            </a:extLst>
          </p:cNvPr>
          <p:cNvCxnSpPr/>
          <p:nvPr/>
        </p:nvCxnSpPr>
        <p:spPr>
          <a:xfrm>
            <a:off x="4230986" y="1517238"/>
            <a:ext cx="0" cy="13758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95F19CF-42E3-5073-AC50-14FDF4D79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133277"/>
              </p:ext>
            </p:extLst>
          </p:nvPr>
        </p:nvGraphicFramePr>
        <p:xfrm>
          <a:off x="827164" y="971342"/>
          <a:ext cx="4788535" cy="26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157A05E-32C8-93C0-975A-34CBF6ED5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38673"/>
              </p:ext>
            </p:extLst>
          </p:nvPr>
        </p:nvGraphicFramePr>
        <p:xfrm>
          <a:off x="838200" y="3655635"/>
          <a:ext cx="4788535" cy="26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4A077B8-44E8-6A19-37FE-48B710667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944017"/>
              </p:ext>
            </p:extLst>
          </p:nvPr>
        </p:nvGraphicFramePr>
        <p:xfrm>
          <a:off x="5976619" y="897621"/>
          <a:ext cx="4788535" cy="26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EB27467-B1B9-863D-2574-27D095140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375077"/>
              </p:ext>
            </p:extLst>
          </p:nvPr>
        </p:nvGraphicFramePr>
        <p:xfrm>
          <a:off x="5973845" y="3429000"/>
          <a:ext cx="4788535" cy="26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202A1C-590C-2720-BEE5-CB64A1CDD53F}"/>
              </a:ext>
            </a:extLst>
          </p:cNvPr>
          <p:cNvCxnSpPr/>
          <p:nvPr/>
        </p:nvCxnSpPr>
        <p:spPr>
          <a:xfrm>
            <a:off x="9281389" y="1464812"/>
            <a:ext cx="0" cy="13758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9EBDB2-5B8C-DAA0-4D90-D7FAC7D6F00D}"/>
              </a:ext>
            </a:extLst>
          </p:cNvPr>
          <p:cNvCxnSpPr/>
          <p:nvPr/>
        </p:nvCxnSpPr>
        <p:spPr>
          <a:xfrm>
            <a:off x="8304704" y="4115383"/>
            <a:ext cx="0" cy="13758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C5BF36-BEB6-85ED-D6FE-BD651813138B}"/>
              </a:ext>
            </a:extLst>
          </p:cNvPr>
          <p:cNvCxnSpPr/>
          <p:nvPr/>
        </p:nvCxnSpPr>
        <p:spPr>
          <a:xfrm>
            <a:off x="3221432" y="4339345"/>
            <a:ext cx="0" cy="13758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F0349E30-F901-6B4B-EA0F-E8CFA2C1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Täiskasvanute õnnelikkuse komponendid</a:t>
            </a:r>
            <a:r>
              <a:rPr lang="en-US" sz="3200" dirty="0"/>
              <a:t> </a:t>
            </a:r>
            <a:r>
              <a:rPr lang="et-EE" sz="3200" dirty="0"/>
              <a:t>- loendusindeksid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458273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DE97-0F50-4530-8F63-98750C66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Sport Kõigile / Liikumislabor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614B2-0378-45ED-A35F-3DB33970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B6EB04-D96E-BCFC-2128-B2249E96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82" y="1624486"/>
            <a:ext cx="10349285" cy="479107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A1611-05CA-623E-073A-ADCCAF3BBE69}"/>
              </a:ext>
            </a:extLst>
          </p:cNvPr>
          <p:cNvCxnSpPr>
            <a:cxnSpLocks/>
          </p:cNvCxnSpPr>
          <p:nvPr/>
        </p:nvCxnSpPr>
        <p:spPr>
          <a:xfrm flipV="1">
            <a:off x="4006041" y="1695589"/>
            <a:ext cx="0" cy="4155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DC8913-A112-D67F-C123-C8C7702684E9}"/>
              </a:ext>
            </a:extLst>
          </p:cNvPr>
          <p:cNvCxnSpPr>
            <a:cxnSpLocks/>
          </p:cNvCxnSpPr>
          <p:nvPr/>
        </p:nvCxnSpPr>
        <p:spPr>
          <a:xfrm flipV="1">
            <a:off x="4504482" y="1695589"/>
            <a:ext cx="0" cy="4155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B000E3-51A9-7E36-71C2-197B597BB3DB}"/>
              </a:ext>
            </a:extLst>
          </p:cNvPr>
          <p:cNvCxnSpPr>
            <a:cxnSpLocks/>
          </p:cNvCxnSpPr>
          <p:nvPr/>
        </p:nvCxnSpPr>
        <p:spPr>
          <a:xfrm flipV="1">
            <a:off x="5030593" y="1695589"/>
            <a:ext cx="0" cy="4155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66A86F1F-F9D1-4898-86E2-49A259070EBE}"/>
              </a:ext>
            </a:extLst>
          </p:cNvPr>
          <p:cNvSpPr/>
          <p:nvPr/>
        </p:nvSpPr>
        <p:spPr>
          <a:xfrm rot="5400000" flipH="1" flipV="1">
            <a:off x="3094890" y="2053731"/>
            <a:ext cx="411061" cy="1278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Alakaal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AEDB47A-2A05-4D20-9C76-6F555DC07429}"/>
              </a:ext>
            </a:extLst>
          </p:cNvPr>
          <p:cNvSpPr/>
          <p:nvPr/>
        </p:nvSpPr>
        <p:spPr>
          <a:xfrm rot="5400000" flipH="1" flipV="1">
            <a:off x="2832792" y="707156"/>
            <a:ext cx="1491642" cy="1834661"/>
          </a:xfrm>
          <a:prstGeom prst="downArrow">
            <a:avLst>
              <a:gd name="adj1" fmla="val 76653"/>
              <a:gd name="adj2" fmla="val 188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t-EE" sz="1200" dirty="0" err="1">
                <a:solidFill>
                  <a:schemeClr val="tx1"/>
                </a:solidFill>
              </a:rPr>
              <a:t>Normk</a:t>
            </a:r>
            <a:r>
              <a:rPr lang="en-US" sz="1200" dirty="0">
                <a:solidFill>
                  <a:schemeClr val="tx1"/>
                </a:solidFill>
              </a:rPr>
              <a:t>aal</a:t>
            </a:r>
            <a:endParaRPr lang="et-EE" sz="1200" dirty="0">
              <a:solidFill>
                <a:schemeClr val="tx1"/>
              </a:solidFill>
            </a:endParaRPr>
          </a:p>
          <a:p>
            <a:pPr algn="ctr"/>
            <a:r>
              <a:rPr lang="et-EE" sz="1200" dirty="0">
                <a:solidFill>
                  <a:schemeClr val="tx1"/>
                </a:solidFill>
              </a:rPr>
              <a:t>(sh alakaal)</a:t>
            </a:r>
          </a:p>
          <a:p>
            <a:pPr algn="ctr"/>
            <a:r>
              <a:rPr lang="et-EE" sz="1200" dirty="0">
                <a:solidFill>
                  <a:schemeClr val="tx1"/>
                </a:solidFill>
              </a:rPr>
              <a:t>43,6%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B1465BE-BA1B-41A3-AD33-F2FB825736A5}"/>
              </a:ext>
            </a:extLst>
          </p:cNvPr>
          <p:cNvSpPr/>
          <p:nvPr/>
        </p:nvSpPr>
        <p:spPr>
          <a:xfrm rot="5400000" flipH="1" flipV="1">
            <a:off x="4979273" y="2056969"/>
            <a:ext cx="1702223" cy="1527166"/>
          </a:xfrm>
          <a:prstGeom prst="downArrow">
            <a:avLst>
              <a:gd name="adj1" fmla="val 50000"/>
              <a:gd name="adj2" fmla="val 114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t-EE" sz="1200" dirty="0">
                <a:solidFill>
                  <a:schemeClr val="tx1"/>
                </a:solidFill>
              </a:rPr>
              <a:t>Rasvumine</a:t>
            </a:r>
          </a:p>
          <a:p>
            <a:pPr algn="ctr"/>
            <a:r>
              <a:rPr lang="et-EE" sz="1200" dirty="0">
                <a:solidFill>
                  <a:schemeClr val="tx1"/>
                </a:solidFill>
              </a:rPr>
              <a:t>20,1%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1DB7368-1E72-2FDF-4216-8981687A3E85}"/>
              </a:ext>
            </a:extLst>
          </p:cNvPr>
          <p:cNvSpPr/>
          <p:nvPr/>
        </p:nvSpPr>
        <p:spPr>
          <a:xfrm rot="5400000" flipH="1" flipV="1">
            <a:off x="4039821" y="1388963"/>
            <a:ext cx="1491642" cy="489902"/>
          </a:xfrm>
          <a:prstGeom prst="downArrow">
            <a:avLst>
              <a:gd name="adj1" fmla="val 76653"/>
              <a:gd name="adj2" fmla="val 188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t-EE" sz="1200" dirty="0">
                <a:solidFill>
                  <a:schemeClr val="tx1"/>
                </a:solidFill>
              </a:rPr>
              <a:t>Ü</a:t>
            </a:r>
            <a:r>
              <a:rPr lang="en-US" sz="1200" dirty="0">
                <a:solidFill>
                  <a:schemeClr val="tx1"/>
                </a:solidFill>
              </a:rPr>
              <a:t>le</a:t>
            </a:r>
            <a:r>
              <a:rPr lang="et-EE" sz="1200" dirty="0">
                <a:solidFill>
                  <a:schemeClr val="tx1"/>
                </a:solidFill>
              </a:rPr>
              <a:t>-</a:t>
            </a:r>
            <a:br>
              <a:rPr lang="et-EE" sz="1200" dirty="0">
                <a:solidFill>
                  <a:schemeClr val="tx1"/>
                </a:solidFill>
              </a:rPr>
            </a:br>
            <a:r>
              <a:rPr lang="et-EE" sz="1200" dirty="0">
                <a:solidFill>
                  <a:schemeClr val="tx1"/>
                </a:solidFill>
              </a:rPr>
              <a:t>k</a:t>
            </a:r>
            <a:r>
              <a:rPr lang="en-US" sz="1200" dirty="0">
                <a:solidFill>
                  <a:schemeClr val="tx1"/>
                </a:solidFill>
              </a:rPr>
              <a:t>aal</a:t>
            </a:r>
            <a:endParaRPr lang="et-EE" sz="1200" dirty="0">
              <a:solidFill>
                <a:schemeClr val="tx1"/>
              </a:solidFill>
            </a:endParaRPr>
          </a:p>
          <a:p>
            <a:pPr algn="ctr"/>
            <a:r>
              <a:rPr lang="et-EE" sz="1200" dirty="0">
                <a:solidFill>
                  <a:schemeClr val="tx1"/>
                </a:solidFill>
              </a:rPr>
              <a:t>36,2%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199F08-E534-D543-B713-FF2BE5D3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Täiskasvanute </a:t>
            </a:r>
            <a:r>
              <a:rPr lang="en-US" sz="3200" dirty="0" err="1"/>
              <a:t>kehamassi</a:t>
            </a:r>
            <a:r>
              <a:rPr lang="en-US" sz="3200" dirty="0"/>
              <a:t> </a:t>
            </a:r>
            <a:r>
              <a:rPr lang="en-US" sz="3200" dirty="0" err="1"/>
              <a:t>indeksi</a:t>
            </a:r>
            <a:r>
              <a:rPr lang="en-US" sz="3200" dirty="0"/>
              <a:t> </a:t>
            </a:r>
            <a:r>
              <a:rPr lang="et-EE" sz="3200" dirty="0"/>
              <a:t>jaotus ja grupid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366108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8FC2F-37E5-750B-604E-DE07AF50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3" y="1041852"/>
            <a:ext cx="3848203" cy="2269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C84922-3093-25DD-B8C6-5D89F840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251" y="1041852"/>
            <a:ext cx="3848203" cy="2269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BAEFB6-EBAA-2365-8F23-1CBD2A2F6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654" y="3798541"/>
            <a:ext cx="4018379" cy="2369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D98A88-CA3D-6DBB-74E6-A22FF16F8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454" y="987297"/>
            <a:ext cx="4033233" cy="23783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D9DF35-77DE-E16A-8A8B-F237037E4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3" y="3798540"/>
            <a:ext cx="4033233" cy="23783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873E2A-C160-5F26-E840-3BBD1FCA1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208" y="3798541"/>
            <a:ext cx="4033233" cy="237833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61BDEC-104E-BBA7-9FBA-87FC864E74F7}"/>
              </a:ext>
            </a:extLst>
          </p:cNvPr>
          <p:cNvCxnSpPr/>
          <p:nvPr/>
        </p:nvCxnSpPr>
        <p:spPr>
          <a:xfrm>
            <a:off x="2902591" y="1300294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6266F1-548D-67C7-FE99-49A520EB8747}"/>
              </a:ext>
            </a:extLst>
          </p:cNvPr>
          <p:cNvCxnSpPr/>
          <p:nvPr/>
        </p:nvCxnSpPr>
        <p:spPr>
          <a:xfrm>
            <a:off x="6779703" y="1300294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93D886-8FEF-E5CF-7C20-0645EFB72EEB}"/>
              </a:ext>
            </a:extLst>
          </p:cNvPr>
          <p:cNvCxnSpPr/>
          <p:nvPr/>
        </p:nvCxnSpPr>
        <p:spPr>
          <a:xfrm>
            <a:off x="10740705" y="1300294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BBF376-CDDE-46B7-CC9B-4C98D9437F1A}"/>
              </a:ext>
            </a:extLst>
          </p:cNvPr>
          <p:cNvCxnSpPr/>
          <p:nvPr/>
        </p:nvCxnSpPr>
        <p:spPr>
          <a:xfrm>
            <a:off x="2902591" y="4145560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/>
          <p:nvPr/>
        </p:nvCxnSpPr>
        <p:spPr>
          <a:xfrm>
            <a:off x="6814657" y="4145560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846FED-DC69-BB62-709D-93504CAE0711}"/>
              </a:ext>
            </a:extLst>
          </p:cNvPr>
          <p:cNvCxnSpPr/>
          <p:nvPr/>
        </p:nvCxnSpPr>
        <p:spPr>
          <a:xfrm>
            <a:off x="10786845" y="4145560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08F7F69-51BB-E4E4-70C6-56A0C1ACF550}"/>
              </a:ext>
            </a:extLst>
          </p:cNvPr>
          <p:cNvSpPr txBox="1"/>
          <p:nvPr/>
        </p:nvSpPr>
        <p:spPr>
          <a:xfrm>
            <a:off x="497454" y="1423923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Ainult</a:t>
            </a:r>
            <a:r>
              <a:rPr lang="en-US" sz="1100" dirty="0"/>
              <a:t> t</a:t>
            </a:r>
            <a:r>
              <a:rPr lang="et-EE" sz="1100" dirty="0"/>
              <a:t>öö</a:t>
            </a:r>
            <a:r>
              <a:rPr lang="en-US" sz="1100" dirty="0" err="1"/>
              <a:t>tavad</a:t>
            </a:r>
            <a:r>
              <a:rPr lang="en-US" sz="1100" dirty="0"/>
              <a:t> </a:t>
            </a:r>
            <a:r>
              <a:rPr lang="et-EE" sz="1100" dirty="0"/>
              <a:t>/ õ</a:t>
            </a:r>
            <a:r>
              <a:rPr lang="en-US" sz="1100" dirty="0" err="1"/>
              <a:t>ppivad</a:t>
            </a:r>
            <a:r>
              <a:rPr lang="en-US" sz="1100" dirty="0"/>
              <a:t> </a:t>
            </a:r>
            <a:r>
              <a:rPr lang="et-EE" sz="1100" dirty="0"/>
              <a:t>(N=1086)</a:t>
            </a:r>
            <a:endParaRPr lang="en-US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B8D42-C647-821E-F530-5D8E95D5E3D9}"/>
              </a:ext>
            </a:extLst>
          </p:cNvPr>
          <p:cNvSpPr txBox="1"/>
          <p:nvPr/>
        </p:nvSpPr>
        <p:spPr>
          <a:xfrm>
            <a:off x="8239744" y="1423923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Ainult</a:t>
            </a:r>
            <a:r>
              <a:rPr lang="en-US" sz="1100" dirty="0"/>
              <a:t> </a:t>
            </a:r>
            <a:r>
              <a:rPr lang="et-EE" sz="1100" dirty="0"/>
              <a:t>liikumisharrastusega (N=692)</a:t>
            </a:r>
            <a:endParaRPr lang="en-US" sz="11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6D808A-D7E3-499A-D352-FD4CD4F6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Rahulolu</a:t>
            </a:r>
            <a:r>
              <a:rPr lang="en-US" sz="3200" dirty="0"/>
              <a:t> </a:t>
            </a:r>
            <a:r>
              <a:rPr lang="en-US" sz="3200" dirty="0" err="1"/>
              <a:t>erinevate</a:t>
            </a:r>
            <a:r>
              <a:rPr lang="en-US" sz="3200" dirty="0"/>
              <a:t> </a:t>
            </a:r>
            <a:r>
              <a:rPr lang="en-US" sz="3200" dirty="0" err="1"/>
              <a:t>eluvaldkondade</a:t>
            </a:r>
            <a:r>
              <a:rPr lang="en-US" sz="3200" dirty="0"/>
              <a:t> </a:t>
            </a:r>
            <a:r>
              <a:rPr lang="en-US" sz="3200" dirty="0" err="1"/>
              <a:t>liikuvusega</a:t>
            </a:r>
            <a:endParaRPr lang="en-EE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0EB100EC-6953-8DFD-8F9E-5EBAC12B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77AF9C3-1603-4DDA-B76A-243AD74CBB56}" type="slidenum">
              <a:rPr lang="en-US" smtClean="0"/>
              <a:t>223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598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036335-606B-A8C6-659C-268911324841}"/>
              </a:ext>
            </a:extLst>
          </p:cNvPr>
          <p:cNvSpPr/>
          <p:nvPr/>
        </p:nvSpPr>
        <p:spPr>
          <a:xfrm>
            <a:off x="0" y="1366092"/>
            <a:ext cx="12192000" cy="504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773ED9-7C5C-AE8D-FE2D-CB350BA3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304A9-623D-D4A1-3533-2BE1E31EE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6" y="1434822"/>
            <a:ext cx="3959085" cy="233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3A030-5214-D45A-F617-7BBDCBD4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54" y="1441783"/>
            <a:ext cx="3947273" cy="2325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E6797-B3C6-3785-C5FF-F93C9A6B3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37" y="3978864"/>
            <a:ext cx="4018379" cy="2369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F155C0-63D2-05C7-A4D8-084E2BD73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630" y="3956830"/>
            <a:ext cx="3944048" cy="2325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8C2F8A-EE11-B621-0903-A96C53C65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865" y="1441782"/>
            <a:ext cx="4018380" cy="236957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/>
          <p:nvPr/>
        </p:nvCxnSpPr>
        <p:spPr>
          <a:xfrm>
            <a:off x="1462481" y="1501903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88FDAD-3FDF-05AC-6393-E57AD3C8A2B7}"/>
              </a:ext>
            </a:extLst>
          </p:cNvPr>
          <p:cNvCxnSpPr/>
          <p:nvPr/>
        </p:nvCxnSpPr>
        <p:spPr>
          <a:xfrm>
            <a:off x="5238925" y="1501903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D80E01-9951-3548-27AC-D1DC3A6292AA}"/>
              </a:ext>
            </a:extLst>
          </p:cNvPr>
          <p:cNvCxnSpPr/>
          <p:nvPr/>
        </p:nvCxnSpPr>
        <p:spPr>
          <a:xfrm>
            <a:off x="8981813" y="1595580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/>
          <p:nvPr/>
        </p:nvCxnSpPr>
        <p:spPr>
          <a:xfrm>
            <a:off x="3152863" y="4076883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22099E-B9B2-12BD-5C4B-8A5BFC2A37B4}"/>
              </a:ext>
            </a:extLst>
          </p:cNvPr>
          <p:cNvCxnSpPr/>
          <p:nvPr/>
        </p:nvCxnSpPr>
        <p:spPr>
          <a:xfrm>
            <a:off x="7088698" y="4076883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FBF2344-A06D-9704-5629-491F11E5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Ajakulu</a:t>
            </a:r>
            <a:r>
              <a:rPr lang="en-US" sz="3200" dirty="0"/>
              <a:t> </a:t>
            </a:r>
            <a:r>
              <a:rPr lang="en-US" sz="3200" dirty="0" err="1"/>
              <a:t>erineva</a:t>
            </a:r>
            <a:r>
              <a:rPr lang="en-US" sz="3200" dirty="0"/>
              <a:t> f</a:t>
            </a:r>
            <a:r>
              <a:rPr lang="et-EE" sz="3200" dirty="0" err="1"/>
              <a:t>üü</a:t>
            </a:r>
            <a:r>
              <a:rPr lang="en-US" sz="3200" dirty="0" err="1"/>
              <a:t>silise</a:t>
            </a:r>
            <a:r>
              <a:rPr lang="en-US" sz="3200" dirty="0"/>
              <a:t> </a:t>
            </a:r>
            <a:r>
              <a:rPr lang="en-US" sz="3200" dirty="0" err="1"/>
              <a:t>koormusega</a:t>
            </a:r>
            <a:r>
              <a:rPr lang="et-EE" sz="3200" dirty="0"/>
              <a:t> tegevustele töö(kooli)päeva jooksul </a:t>
            </a:r>
            <a:r>
              <a:rPr lang="et-EE" sz="1800" dirty="0"/>
              <a:t>punane joon tähistab 50% normkoormusega tööajast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86944780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2FBC70-81E9-7036-0031-EDD8A58129DE}"/>
              </a:ext>
            </a:extLst>
          </p:cNvPr>
          <p:cNvSpPr/>
          <p:nvPr/>
        </p:nvSpPr>
        <p:spPr>
          <a:xfrm>
            <a:off x="0" y="1366092"/>
            <a:ext cx="12192000" cy="483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1F18B-0BA4-4C08-9122-F085BD0B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29" y="1848065"/>
            <a:ext cx="5720981" cy="337356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>
            <a:cxnSpLocks/>
          </p:cNvCxnSpPr>
          <p:nvPr/>
        </p:nvCxnSpPr>
        <p:spPr>
          <a:xfrm>
            <a:off x="2657912" y="2013358"/>
            <a:ext cx="0" cy="254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A3479F1-67D4-F58F-BAD9-B2B90901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89" y="1848064"/>
            <a:ext cx="5720981" cy="337356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>
            <a:cxnSpLocks/>
          </p:cNvCxnSpPr>
          <p:nvPr/>
        </p:nvCxnSpPr>
        <p:spPr>
          <a:xfrm>
            <a:off x="8190452" y="2013358"/>
            <a:ext cx="0" cy="276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FAE8AE97-8D8E-9A96-2C5D-273A1494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Suurema</a:t>
            </a:r>
            <a:r>
              <a:rPr lang="et-EE" sz="3200" dirty="0"/>
              <a:t> / väiksema töökoormusega kuud aastas</a:t>
            </a:r>
            <a:br>
              <a:rPr lang="et-EE" sz="4800" dirty="0"/>
            </a:br>
            <a:r>
              <a:rPr lang="et-EE" sz="1800" dirty="0"/>
              <a:t>punane joon tähistab 50% normkoormusega tööajast</a:t>
            </a:r>
            <a:endParaRPr lang="en-EE" sz="1800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6AE6419-EFAA-2A22-D8B6-3959C6CB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77AF9C3-1603-4DDA-B76A-243AD74CBB56}" type="slidenum">
              <a:rPr lang="en-US" smtClean="0"/>
              <a:t>225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5227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9E72FD7-4A74-1E0A-A914-38455906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19510-50FD-C032-AD91-DF90BA49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10"/>
            <a:ext cx="8249435" cy="439697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>
            <a:cxnSpLocks/>
          </p:cNvCxnSpPr>
          <p:nvPr/>
        </p:nvCxnSpPr>
        <p:spPr>
          <a:xfrm>
            <a:off x="5342143" y="1738319"/>
            <a:ext cx="0" cy="4502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>
            <a:cxnSpLocks/>
          </p:cNvCxnSpPr>
          <p:nvPr/>
        </p:nvCxnSpPr>
        <p:spPr>
          <a:xfrm>
            <a:off x="1446854" y="3287979"/>
            <a:ext cx="3895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B58A9-B20D-FEC9-2913-D9D178A3D153}"/>
              </a:ext>
            </a:extLst>
          </p:cNvPr>
          <p:cNvSpPr/>
          <p:nvPr/>
        </p:nvSpPr>
        <p:spPr>
          <a:xfrm>
            <a:off x="1993351" y="1782351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Lihasjõul liikujad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1BA13F-3ED5-4DBC-1ECC-350BA3FE7F28}"/>
              </a:ext>
            </a:extLst>
          </p:cNvPr>
          <p:cNvSpPr/>
          <p:nvPr/>
        </p:nvSpPr>
        <p:spPr>
          <a:xfrm>
            <a:off x="6884133" y="1782351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(Pere)autoga liikujad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16B38-D4B1-DB98-6544-BA708CB13D0F}"/>
              </a:ext>
            </a:extLst>
          </p:cNvPr>
          <p:cNvSpPr/>
          <p:nvPr/>
        </p:nvSpPr>
        <p:spPr>
          <a:xfrm>
            <a:off x="1993351" y="5806686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Ühistranspordiga liikujad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EC332C-A052-5319-981D-1C82BE2E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Transpordi kasutajate tüübid</a:t>
            </a:r>
            <a:br>
              <a:rPr lang="et-EE" sz="4800" dirty="0"/>
            </a:br>
            <a:r>
              <a:rPr lang="et-EE" sz="1800" dirty="0"/>
              <a:t>punane joon tähistab 50% normkoormusega tööajast</a:t>
            </a:r>
            <a:endParaRPr lang="en-EE" sz="1800" dirty="0"/>
          </a:p>
        </p:txBody>
      </p:sp>
    </p:spTree>
    <p:extLst>
      <p:ext uri="{BB962C8B-B14F-4D97-AF65-F5344CB8AC3E}">
        <p14:creationId xmlns:p14="http://schemas.microsoft.com/office/powerpoint/2010/main" val="342202610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BE06F0D-3B5B-4FFF-7BD5-747DDC49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27144-09DD-3E80-FC21-08E54754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8124825" cy="4791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99193F-045E-5721-4E83-B055FCB85460}"/>
              </a:ext>
            </a:extLst>
          </p:cNvPr>
          <p:cNvSpPr txBox="1"/>
          <p:nvPr/>
        </p:nvSpPr>
        <p:spPr>
          <a:xfrm>
            <a:off x="7078722" y="2436482"/>
            <a:ext cx="205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17,82	</a:t>
            </a:r>
          </a:p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7,00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>
            <a:cxnSpLocks/>
          </p:cNvCxnSpPr>
          <p:nvPr/>
        </p:nvCxnSpPr>
        <p:spPr>
          <a:xfrm>
            <a:off x="2685354" y="2124880"/>
            <a:ext cx="0" cy="303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995CB0D-2CC7-647C-83E2-EBBC323B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Töö / õppehoone kaugus kodust (kilomeetrites)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6637133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AD36C5E-E18B-3E66-F6E5-ED8D1B48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DDDFC-CD48-2F4E-8B40-B7853A3D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0F268-7F30-E82D-3760-BB2921AB8109}"/>
              </a:ext>
            </a:extLst>
          </p:cNvPr>
          <p:cNvSpPr txBox="1"/>
          <p:nvPr/>
        </p:nvSpPr>
        <p:spPr>
          <a:xfrm>
            <a:off x="7098231" y="2316840"/>
            <a:ext cx="2181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25,15	</a:t>
            </a:r>
          </a:p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20,00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>
            <a:cxnSpLocks/>
          </p:cNvCxnSpPr>
          <p:nvPr/>
        </p:nvCxnSpPr>
        <p:spPr>
          <a:xfrm>
            <a:off x="4421737" y="2316840"/>
            <a:ext cx="0" cy="284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0BF08704-6937-4BE5-2FB9-550DF6B6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Ajakulu töö / õppekohani jõudmiseks kodust (minutites)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3074841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ADF425-7F14-40D5-1C6D-2C069B9D7198}"/>
              </a:ext>
            </a:extLst>
          </p:cNvPr>
          <p:cNvSpPr/>
          <p:nvPr/>
        </p:nvSpPr>
        <p:spPr>
          <a:xfrm>
            <a:off x="0" y="1808163"/>
            <a:ext cx="12192000" cy="439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90EB-9506-F340-BB96-9338CF68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418"/>
            <a:ext cx="10515600" cy="4351338"/>
          </a:xfrm>
        </p:spPr>
        <p:txBody>
          <a:bodyPr/>
          <a:lstStyle/>
          <a:p>
            <a:endParaRPr lang="en-E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27E0B10-9B0D-0FD7-F69E-0206276E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25A6A-E2A0-A46B-9989-CCC640AC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42355"/>
            <a:ext cx="5595840" cy="329977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>
            <a:cxnSpLocks/>
          </p:cNvCxnSpPr>
          <p:nvPr/>
        </p:nvCxnSpPr>
        <p:spPr>
          <a:xfrm>
            <a:off x="8551179" y="2310136"/>
            <a:ext cx="0" cy="276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215FAD-38B5-641A-1435-8765749B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4" y="2142355"/>
            <a:ext cx="5595841" cy="329977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AD880D-74D5-545B-FADD-9642C239ECFE}"/>
              </a:ext>
            </a:extLst>
          </p:cNvPr>
          <p:cNvCxnSpPr>
            <a:cxnSpLocks/>
          </p:cNvCxnSpPr>
          <p:nvPr/>
        </p:nvCxnSpPr>
        <p:spPr>
          <a:xfrm>
            <a:off x="3018639" y="2310136"/>
            <a:ext cx="0" cy="254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D3568A6-4394-C1BE-4FF6-175BF5CA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Suurema</a:t>
            </a:r>
            <a:r>
              <a:rPr lang="et-EE" sz="3200" dirty="0"/>
              <a:t> / väiksema transpordialase liikumisega kuud aastas</a:t>
            </a:r>
            <a:br>
              <a:rPr lang="et-EE" sz="3200" dirty="0"/>
            </a:br>
            <a:r>
              <a:rPr lang="et-EE" sz="1800" dirty="0"/>
              <a:t>punane joon tähistab 50% normkoormusega tööajast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5934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6798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ühtlase</a:t>
            </a:r>
            <a:r>
              <a:rPr lang="et-EE" sz="2400" b="1" dirty="0"/>
              <a:t> koormusega </a:t>
            </a:r>
            <a:r>
              <a:rPr lang="fi-FI" sz="2400" b="1" dirty="0" err="1"/>
              <a:t>tööa</a:t>
            </a:r>
            <a:r>
              <a:rPr lang="et-EE" sz="2400" b="1" dirty="0" err="1"/>
              <a:t>jast</a:t>
            </a:r>
            <a:r>
              <a:rPr lang="et-EE" sz="2400" b="1" dirty="0"/>
              <a:t> ja rahulolu koormusega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98887"/>
              </p:ext>
            </p:extLst>
          </p:nvPr>
        </p:nvGraphicFramePr>
        <p:xfrm>
          <a:off x="838200" y="132294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160611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AD0ABC-755F-42F6-1342-176E65A10174}"/>
              </a:ext>
            </a:extLst>
          </p:cNvPr>
          <p:cNvSpPr/>
          <p:nvPr/>
        </p:nvSpPr>
        <p:spPr>
          <a:xfrm>
            <a:off x="0" y="1608462"/>
            <a:ext cx="12192000" cy="524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FBEFB00-7B14-0B93-EC72-9C707A51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FAF16-34BA-CD98-25D7-D1A9CE73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6" y="1645113"/>
            <a:ext cx="3884574" cy="229066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>
            <a:cxnSpLocks/>
          </p:cNvCxnSpPr>
          <p:nvPr/>
        </p:nvCxnSpPr>
        <p:spPr>
          <a:xfrm>
            <a:off x="1110144" y="1714363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9F588A-F330-D02D-0B34-D17CB3F0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10" y="1645113"/>
            <a:ext cx="4018379" cy="236957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E80AAB-E6C4-1438-0CDC-593E97F96C2E}"/>
              </a:ext>
            </a:extLst>
          </p:cNvPr>
          <p:cNvCxnSpPr>
            <a:cxnSpLocks/>
          </p:cNvCxnSpPr>
          <p:nvPr/>
        </p:nvCxnSpPr>
        <p:spPr>
          <a:xfrm>
            <a:off x="4626529" y="1714363"/>
            <a:ext cx="0" cy="197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31245-EAA8-E705-25D9-555F57D54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189" y="1643130"/>
            <a:ext cx="3884576" cy="229067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0C7BA0-5401-95F6-9CB5-BEC61B587054}"/>
              </a:ext>
            </a:extLst>
          </p:cNvPr>
          <p:cNvCxnSpPr>
            <a:cxnSpLocks/>
          </p:cNvCxnSpPr>
          <p:nvPr/>
        </p:nvCxnSpPr>
        <p:spPr>
          <a:xfrm>
            <a:off x="8839200" y="1714363"/>
            <a:ext cx="0" cy="197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30D7973-222D-238A-E7C6-90F09D7AF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687" y="4191957"/>
            <a:ext cx="3994312" cy="235538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50FE5F-5F4B-C767-E733-5074BFB62580}"/>
              </a:ext>
            </a:extLst>
          </p:cNvPr>
          <p:cNvCxnSpPr>
            <a:cxnSpLocks/>
          </p:cNvCxnSpPr>
          <p:nvPr/>
        </p:nvCxnSpPr>
        <p:spPr>
          <a:xfrm>
            <a:off x="2839674" y="4467830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2070766-6C04-D030-238C-469F325D1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558" y="4206149"/>
            <a:ext cx="3994312" cy="235538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22099E-B9B2-12BD-5C4B-8A5BFC2A37B4}"/>
              </a:ext>
            </a:extLst>
          </p:cNvPr>
          <p:cNvCxnSpPr>
            <a:cxnSpLocks/>
          </p:cNvCxnSpPr>
          <p:nvPr/>
        </p:nvCxnSpPr>
        <p:spPr>
          <a:xfrm>
            <a:off x="6988030" y="4467829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56CAF65-7CE7-311E-E050-BD4CBF2A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Ajakulu</a:t>
            </a:r>
            <a:r>
              <a:rPr lang="en-US" sz="3200" dirty="0"/>
              <a:t> </a:t>
            </a:r>
            <a:r>
              <a:rPr lang="et-EE" sz="3200" dirty="0"/>
              <a:t>eri transpordiliikidele soojal ja kuval ajal (hooajaliselt erinevalt liikujad)</a:t>
            </a:r>
            <a:br>
              <a:rPr lang="et-EE" sz="4800" dirty="0"/>
            </a:br>
            <a:r>
              <a:rPr lang="et-EE" sz="1800" dirty="0"/>
              <a:t>punane joon tähistab 30 min kasutust (auto ja jalgsi käimise skaalad on üksiku suure väärtuse tõttu erinevad)</a:t>
            </a:r>
            <a:endParaRPr lang="en-EE" sz="1800" dirty="0"/>
          </a:p>
        </p:txBody>
      </p:sp>
    </p:spTree>
    <p:extLst>
      <p:ext uri="{BB962C8B-B14F-4D97-AF65-F5344CB8AC3E}">
        <p14:creationId xmlns:p14="http://schemas.microsoft.com/office/powerpoint/2010/main" val="68947759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BDED80-623B-D3AA-537C-979ED01DAA80}"/>
              </a:ext>
            </a:extLst>
          </p:cNvPr>
          <p:cNvSpPr/>
          <p:nvPr/>
        </p:nvSpPr>
        <p:spPr>
          <a:xfrm>
            <a:off x="0" y="1608462"/>
            <a:ext cx="12192000" cy="524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8A8DDE1-2065-F520-E7E6-8F94D294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FBA60-A1C1-C1D7-6F8E-29442988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6" y="1661432"/>
            <a:ext cx="4062412" cy="2395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AFE1A-50E4-38A6-3B17-367BFB4FE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61" y="1661431"/>
            <a:ext cx="4062412" cy="2395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E9C231-0C3D-2235-52BF-3A4F772E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83" y="1661430"/>
            <a:ext cx="3994312" cy="2355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DF65AD-DF58-33DA-7818-F065162E9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130" y="4250217"/>
            <a:ext cx="3994312" cy="2355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1997BF-4037-C2E7-8E7A-CFF6B83BE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150" y="4250217"/>
            <a:ext cx="3994312" cy="23553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/>
          <p:nvPr/>
        </p:nvCxnSpPr>
        <p:spPr>
          <a:xfrm>
            <a:off x="4885190" y="1957382"/>
            <a:ext cx="0" cy="1803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E80AAB-E6C4-1438-0CDC-593E97F96C2E}"/>
              </a:ext>
            </a:extLst>
          </p:cNvPr>
          <p:cNvCxnSpPr>
            <a:cxnSpLocks/>
          </p:cNvCxnSpPr>
          <p:nvPr/>
        </p:nvCxnSpPr>
        <p:spPr>
          <a:xfrm>
            <a:off x="8409992" y="1783115"/>
            <a:ext cx="0" cy="197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0C7BA0-5401-95F6-9CB5-BEC61B587054}"/>
              </a:ext>
            </a:extLst>
          </p:cNvPr>
          <p:cNvCxnSpPr>
            <a:cxnSpLocks/>
          </p:cNvCxnSpPr>
          <p:nvPr/>
        </p:nvCxnSpPr>
        <p:spPr>
          <a:xfrm>
            <a:off x="1121329" y="1600851"/>
            <a:ext cx="0" cy="197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50FE5F-5F4B-C767-E733-5074BFB62580}"/>
              </a:ext>
            </a:extLst>
          </p:cNvPr>
          <p:cNvCxnSpPr>
            <a:cxnSpLocks/>
          </p:cNvCxnSpPr>
          <p:nvPr/>
        </p:nvCxnSpPr>
        <p:spPr>
          <a:xfrm>
            <a:off x="6241167" y="4250217"/>
            <a:ext cx="0" cy="20602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22099E-B9B2-12BD-5C4B-8A5BFC2A37B4}"/>
              </a:ext>
            </a:extLst>
          </p:cNvPr>
          <p:cNvCxnSpPr>
            <a:cxnSpLocks/>
          </p:cNvCxnSpPr>
          <p:nvPr/>
        </p:nvCxnSpPr>
        <p:spPr>
          <a:xfrm>
            <a:off x="2357307" y="4356721"/>
            <a:ext cx="0" cy="1973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22C6CFA-5B94-CF0C-28A4-ED73D016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Ajakulu</a:t>
            </a:r>
            <a:r>
              <a:rPr lang="en-US" sz="3200" dirty="0"/>
              <a:t> </a:t>
            </a:r>
            <a:r>
              <a:rPr lang="et-EE" sz="3200" dirty="0"/>
              <a:t>eri transpordiliikidele külmal ja vihmasel ajal (kõik, sh hooajaliselt erinevalt liikujad)</a:t>
            </a:r>
            <a:br>
              <a:rPr lang="et-EE" sz="4800" dirty="0"/>
            </a:br>
            <a:r>
              <a:rPr lang="et-EE" sz="1800" dirty="0"/>
              <a:t>punane joon tähistab 30 min kasutust (auto ja jalgsi käimise skaalad on üksiku suure väärtuse tõttu erinevad)</a:t>
            </a:r>
            <a:endParaRPr lang="en-EE" sz="1800" dirty="0"/>
          </a:p>
        </p:txBody>
      </p:sp>
    </p:spTree>
    <p:extLst>
      <p:ext uri="{BB962C8B-B14F-4D97-AF65-F5344CB8AC3E}">
        <p14:creationId xmlns:p14="http://schemas.microsoft.com/office/powerpoint/2010/main" val="233106677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CCDF71-006D-2406-7651-293C2B9B4369}"/>
              </a:ext>
            </a:extLst>
          </p:cNvPr>
          <p:cNvSpPr/>
          <p:nvPr/>
        </p:nvSpPr>
        <p:spPr>
          <a:xfrm>
            <a:off x="0" y="1608462"/>
            <a:ext cx="12192000" cy="524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B36EEDF-DB1A-AEA9-9187-945AABE6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9A019-0E0F-B2FF-1781-3A99A25C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3" y="1683464"/>
            <a:ext cx="4062412" cy="239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4B196-9F73-36DF-FE7E-B751F0491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565" y="1683464"/>
            <a:ext cx="4062412" cy="2395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A497D-B754-1F8B-FCF0-A8FAE8E1B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35" y="1683465"/>
            <a:ext cx="4062410" cy="2395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6F8271-9041-0C0E-230F-4F2212305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41" y="4216320"/>
            <a:ext cx="3802540" cy="2242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E1BCDD-11E3-37E3-8CDE-35A0E8FD5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16320"/>
            <a:ext cx="4062410" cy="239553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6CD47-F4CA-5DAD-F79D-32986C7A38F8}"/>
              </a:ext>
            </a:extLst>
          </p:cNvPr>
          <p:cNvCxnSpPr>
            <a:cxnSpLocks/>
          </p:cNvCxnSpPr>
          <p:nvPr/>
        </p:nvCxnSpPr>
        <p:spPr>
          <a:xfrm>
            <a:off x="8549810" y="1683464"/>
            <a:ext cx="0" cy="2099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E80AAB-E6C4-1438-0CDC-593E97F96C2E}"/>
              </a:ext>
            </a:extLst>
          </p:cNvPr>
          <p:cNvCxnSpPr>
            <a:cxnSpLocks/>
          </p:cNvCxnSpPr>
          <p:nvPr/>
        </p:nvCxnSpPr>
        <p:spPr>
          <a:xfrm>
            <a:off x="5027859" y="1683464"/>
            <a:ext cx="0" cy="2167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0C7BA0-5401-95F6-9CB5-BEC61B587054}"/>
              </a:ext>
            </a:extLst>
          </p:cNvPr>
          <p:cNvCxnSpPr>
            <a:cxnSpLocks/>
          </p:cNvCxnSpPr>
          <p:nvPr/>
        </p:nvCxnSpPr>
        <p:spPr>
          <a:xfrm>
            <a:off x="1132572" y="1683464"/>
            <a:ext cx="0" cy="197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50FE5F-5F4B-C767-E733-5074BFB62580}"/>
              </a:ext>
            </a:extLst>
          </p:cNvPr>
          <p:cNvCxnSpPr>
            <a:cxnSpLocks/>
          </p:cNvCxnSpPr>
          <p:nvPr/>
        </p:nvCxnSpPr>
        <p:spPr>
          <a:xfrm>
            <a:off x="2343382" y="4216320"/>
            <a:ext cx="0" cy="20602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22099E-B9B2-12BD-5C4B-8A5BFC2A37B4}"/>
              </a:ext>
            </a:extLst>
          </p:cNvPr>
          <p:cNvCxnSpPr>
            <a:cxnSpLocks/>
          </p:cNvCxnSpPr>
          <p:nvPr/>
        </p:nvCxnSpPr>
        <p:spPr>
          <a:xfrm>
            <a:off x="6704232" y="4350966"/>
            <a:ext cx="0" cy="1973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836B48C-72C2-81BB-2426-BADAC2D4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Ajakulu</a:t>
            </a:r>
            <a:r>
              <a:rPr lang="en-US" sz="3200" dirty="0"/>
              <a:t> </a:t>
            </a:r>
            <a:r>
              <a:rPr lang="et-EE" sz="3200" dirty="0"/>
              <a:t>eri transpordiliikidele viimasel nädalavahetusel(kõik)</a:t>
            </a:r>
            <a:br>
              <a:rPr lang="et-EE" sz="4800" dirty="0"/>
            </a:br>
            <a:r>
              <a:rPr lang="et-EE" sz="1800" dirty="0"/>
              <a:t>punane joon tähistab 30 min kasutust (auto ja jalgsi käimise skaalad on üksiku suure väärtuse tõttu erinevad)</a:t>
            </a:r>
            <a:endParaRPr lang="en-EE" sz="1800" dirty="0"/>
          </a:p>
        </p:txBody>
      </p:sp>
    </p:spTree>
    <p:extLst>
      <p:ext uri="{BB962C8B-B14F-4D97-AF65-F5344CB8AC3E}">
        <p14:creationId xmlns:p14="http://schemas.microsoft.com/office/powerpoint/2010/main" val="218996620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9A7204-127C-AA57-954E-D2624FCC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233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AF78DCD-068F-3896-1B2D-D120F4CBA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98612"/>
              </p:ext>
            </p:extLst>
          </p:nvPr>
        </p:nvGraphicFramePr>
        <p:xfrm>
          <a:off x="838200" y="1808163"/>
          <a:ext cx="10515600" cy="30902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977826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45739378"/>
                    </a:ext>
                  </a:extLst>
                </a:gridCol>
              </a:tblGrid>
              <a:tr h="45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Aiatöö kui kohustus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Aiatöö kui hobi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5745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Aiatööd</a:t>
                      </a:r>
                      <a:r>
                        <a:rPr lang="en-US" sz="1800" dirty="0">
                          <a:effectLst/>
                        </a:rPr>
                        <a:t> on </a:t>
                      </a:r>
                      <a:r>
                        <a:rPr lang="en-US" sz="1800" dirty="0" err="1">
                          <a:effectLst/>
                        </a:rPr>
                        <a:t>liiga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suur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kohustus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ei</a:t>
                      </a:r>
                      <a:r>
                        <a:rPr lang="en-US" sz="1800" dirty="0">
                          <a:effectLst/>
                        </a:rPr>
                        <a:t> lase </a:t>
                      </a:r>
                      <a:r>
                        <a:rPr lang="en-US" sz="1800" dirty="0" err="1">
                          <a:effectLst/>
                        </a:rPr>
                        <a:t>vaba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aega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nautida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Aias</a:t>
                      </a:r>
                      <a:r>
                        <a:rPr lang="en-US" sz="1800" dirty="0">
                          <a:effectLst/>
                        </a:rPr>
                        <a:t> on </a:t>
                      </a:r>
                      <a:r>
                        <a:rPr lang="en-US" sz="1800" dirty="0" err="1">
                          <a:effectLst/>
                        </a:rPr>
                        <a:t>alati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midagi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teha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veedan</a:t>
                      </a:r>
                      <a:r>
                        <a:rPr lang="en-US" sz="1800" dirty="0">
                          <a:effectLst/>
                        </a:rPr>
                        <a:t> seal </a:t>
                      </a:r>
                      <a:r>
                        <a:rPr lang="en-US" sz="1800" dirty="0" err="1">
                          <a:effectLst/>
                        </a:rPr>
                        <a:t>toimetades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suvisel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ajal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päev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aega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82671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Aiatöödega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tegelen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nädalavahetustel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Sügisel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rehitsen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käsitsi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krundilt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lehed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kokku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728536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Kodu- ja </a:t>
                      </a:r>
                      <a:r>
                        <a:rPr lang="en-US" sz="1800" dirty="0" err="1">
                          <a:effectLst/>
                        </a:rPr>
                        <a:t>aiatöid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teeme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kogu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perega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Kaevan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hooldan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käsitsi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peenraid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004122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Suurematel kevadistel ja sügisestel töödel tulevad lapsed või sõbrad appi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Suveperioodil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kulub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peenarde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hoolduseks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kastmiseks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tundi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nädalas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190943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Teen </a:t>
                      </a:r>
                      <a:r>
                        <a:rPr lang="en-US" sz="1800" dirty="0" err="1">
                          <a:effectLst/>
                        </a:rPr>
                        <a:t>enamuse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aiatöid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masinatega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muru</a:t>
                      </a: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või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väiketraktor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jms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Kasvatame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ise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perele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vajalikud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köögiviljad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05394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C1506C92-BF9A-81DD-C698-E24D0BA2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L1. Aiatööd iseloomustavad hoiakud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7256855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011B839-91CB-6873-8618-21546DDB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C2FD3-6070-BA0A-33DD-DB03917F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7" y="1363759"/>
            <a:ext cx="10717939" cy="423770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5DCE75-1E54-0647-622D-F7079E56C5C7}"/>
              </a:ext>
            </a:extLst>
          </p:cNvPr>
          <p:cNvCxnSpPr>
            <a:cxnSpLocks/>
          </p:cNvCxnSpPr>
          <p:nvPr/>
        </p:nvCxnSpPr>
        <p:spPr>
          <a:xfrm flipV="1">
            <a:off x="4797994" y="1822431"/>
            <a:ext cx="0" cy="1474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1B6015-AE3B-E9B3-CC5A-3574754A1000}"/>
              </a:ext>
            </a:extLst>
          </p:cNvPr>
          <p:cNvCxnSpPr>
            <a:cxnSpLocks/>
          </p:cNvCxnSpPr>
          <p:nvPr/>
        </p:nvCxnSpPr>
        <p:spPr>
          <a:xfrm flipH="1">
            <a:off x="950584" y="3296796"/>
            <a:ext cx="3847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3930F7-A08D-AEC5-54BD-20E3079C70EC}"/>
              </a:ext>
            </a:extLst>
          </p:cNvPr>
          <p:cNvCxnSpPr>
            <a:cxnSpLocks/>
          </p:cNvCxnSpPr>
          <p:nvPr/>
        </p:nvCxnSpPr>
        <p:spPr>
          <a:xfrm flipH="1">
            <a:off x="4797994" y="3666611"/>
            <a:ext cx="111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382AE9-73BF-1160-7F2B-54762027E49D}"/>
              </a:ext>
            </a:extLst>
          </p:cNvPr>
          <p:cNvCxnSpPr>
            <a:cxnSpLocks/>
          </p:cNvCxnSpPr>
          <p:nvPr/>
        </p:nvCxnSpPr>
        <p:spPr>
          <a:xfrm flipH="1">
            <a:off x="5908478" y="4029434"/>
            <a:ext cx="111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875DE0-EA77-7790-BD34-929A208293A6}"/>
              </a:ext>
            </a:extLst>
          </p:cNvPr>
          <p:cNvCxnSpPr>
            <a:cxnSpLocks/>
          </p:cNvCxnSpPr>
          <p:nvPr/>
        </p:nvCxnSpPr>
        <p:spPr>
          <a:xfrm flipH="1">
            <a:off x="7018962" y="4383170"/>
            <a:ext cx="111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C52407-7040-DF57-2C37-74D3743F65DF}"/>
              </a:ext>
            </a:extLst>
          </p:cNvPr>
          <p:cNvCxnSpPr>
            <a:cxnSpLocks/>
          </p:cNvCxnSpPr>
          <p:nvPr/>
        </p:nvCxnSpPr>
        <p:spPr>
          <a:xfrm flipH="1">
            <a:off x="8129446" y="4752985"/>
            <a:ext cx="111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23DB6-BD95-3FBF-F1B6-FFC5995459DD}"/>
              </a:ext>
            </a:extLst>
          </p:cNvPr>
          <p:cNvCxnSpPr>
            <a:cxnSpLocks/>
          </p:cNvCxnSpPr>
          <p:nvPr/>
        </p:nvCxnSpPr>
        <p:spPr>
          <a:xfrm flipH="1">
            <a:off x="9239930" y="5123499"/>
            <a:ext cx="111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18BA24-A495-A43C-DFB6-78AEBA8460E7}"/>
              </a:ext>
            </a:extLst>
          </p:cNvPr>
          <p:cNvCxnSpPr>
            <a:cxnSpLocks/>
          </p:cNvCxnSpPr>
          <p:nvPr/>
        </p:nvCxnSpPr>
        <p:spPr>
          <a:xfrm flipV="1">
            <a:off x="4804644" y="3296796"/>
            <a:ext cx="0" cy="36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EC1D8A-17B1-EF6E-5C96-5F5973CFAC77}"/>
              </a:ext>
            </a:extLst>
          </p:cNvPr>
          <p:cNvCxnSpPr>
            <a:cxnSpLocks/>
          </p:cNvCxnSpPr>
          <p:nvPr/>
        </p:nvCxnSpPr>
        <p:spPr>
          <a:xfrm flipV="1">
            <a:off x="5924916" y="3666611"/>
            <a:ext cx="0" cy="36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CE49C9-46DC-E0BC-AB00-11F605B231E3}"/>
              </a:ext>
            </a:extLst>
          </p:cNvPr>
          <p:cNvCxnSpPr>
            <a:cxnSpLocks/>
          </p:cNvCxnSpPr>
          <p:nvPr/>
        </p:nvCxnSpPr>
        <p:spPr>
          <a:xfrm flipV="1">
            <a:off x="7025612" y="4036426"/>
            <a:ext cx="0" cy="36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A92CEB-56D8-D368-BC7B-28D87CDF9880}"/>
              </a:ext>
            </a:extLst>
          </p:cNvPr>
          <p:cNvCxnSpPr>
            <a:cxnSpLocks/>
          </p:cNvCxnSpPr>
          <p:nvPr/>
        </p:nvCxnSpPr>
        <p:spPr>
          <a:xfrm flipV="1">
            <a:off x="8136096" y="4383171"/>
            <a:ext cx="0" cy="36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EA13AD-CEEA-E53A-0956-E819016F7A46}"/>
              </a:ext>
            </a:extLst>
          </p:cNvPr>
          <p:cNvCxnSpPr>
            <a:cxnSpLocks/>
          </p:cNvCxnSpPr>
          <p:nvPr/>
        </p:nvCxnSpPr>
        <p:spPr>
          <a:xfrm flipV="1">
            <a:off x="9265779" y="4753685"/>
            <a:ext cx="0" cy="36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F970BDB-6661-E132-A3F8-6C27406C2C14}"/>
              </a:ext>
            </a:extLst>
          </p:cNvPr>
          <p:cNvSpPr/>
          <p:nvPr/>
        </p:nvSpPr>
        <p:spPr>
          <a:xfrm>
            <a:off x="1740361" y="1987465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Ei  tegele  aiatöödega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A48DD1-AD74-B931-D557-EF66A4508EAA}"/>
              </a:ext>
            </a:extLst>
          </p:cNvPr>
          <p:cNvSpPr/>
          <p:nvPr/>
        </p:nvSpPr>
        <p:spPr>
          <a:xfrm>
            <a:off x="3203369" y="5621640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Aiatöö kui hobi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7F7723-576B-7115-7BA9-4FB1F6932A52}"/>
              </a:ext>
            </a:extLst>
          </p:cNvPr>
          <p:cNvSpPr/>
          <p:nvPr/>
        </p:nvSpPr>
        <p:spPr>
          <a:xfrm>
            <a:off x="8288496" y="2083553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Aiatöö kui kohustus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352086-2EEF-13A2-024D-4178415B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L2. Aiatöö tüübid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1276773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1A1DF15-6EAC-841A-D547-B310FAD9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6E8B9-925B-078A-A327-107B6D16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637"/>
            <a:ext cx="4908947" cy="289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3DC92-ADCF-5077-AD3E-78352826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98" y="1981637"/>
            <a:ext cx="4908949" cy="2894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94FCA-54CA-85D7-C1B9-CEA5DEBA2BE9}"/>
              </a:ext>
            </a:extLst>
          </p:cNvPr>
          <p:cNvSpPr txBox="1"/>
          <p:nvPr/>
        </p:nvSpPr>
        <p:spPr>
          <a:xfrm>
            <a:off x="3872249" y="2507216"/>
            <a:ext cx="219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9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9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6752,48	</a:t>
            </a:r>
          </a:p>
          <a:p>
            <a:pPr marR="600" algn="r"/>
            <a:r>
              <a:rPr lang="en-US" sz="900" b="1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</a:t>
            </a:r>
            <a:r>
              <a:rPr lang="en-US" sz="9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r>
              <a:rPr lang="en-US" sz="9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1200,00</a:t>
            </a:r>
            <a:r>
              <a:rPr lang="en-US" sz="9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3042152" y="1866122"/>
            <a:ext cx="0" cy="216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468A74-1CB2-DF87-5162-84C910463155}"/>
              </a:ext>
            </a:extLst>
          </p:cNvPr>
          <p:cNvSpPr txBox="1"/>
          <p:nvPr/>
        </p:nvSpPr>
        <p:spPr>
          <a:xfrm>
            <a:off x="9149848" y="2507216"/>
            <a:ext cx="2092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9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9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804,74	</a:t>
            </a:r>
          </a:p>
          <a:p>
            <a:pPr marR="600" algn="r"/>
            <a:r>
              <a:rPr lang="en-US" sz="900" b="1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</a:t>
            </a:r>
            <a:r>
              <a:rPr lang="en-US" sz="9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r>
              <a:rPr lang="en-US" sz="900" b="1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200,00</a:t>
            </a:r>
            <a:r>
              <a:rPr lang="en-US" sz="9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FDC819-E4A9-63F9-8440-4B0EA3062668}"/>
              </a:ext>
            </a:extLst>
          </p:cNvPr>
          <p:cNvCxnSpPr>
            <a:cxnSpLocks/>
          </p:cNvCxnSpPr>
          <p:nvPr/>
        </p:nvCxnSpPr>
        <p:spPr>
          <a:xfrm flipV="1">
            <a:off x="8027809" y="1981637"/>
            <a:ext cx="0" cy="216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6832733-970E-88F3-6AD2-B5580C64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L3. Krundi ja aiamaa suurus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273439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7865CB-E38E-E468-7298-2CF9AA06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7F106-CA96-2A74-099B-C7C36634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2974"/>
            <a:ext cx="8957875" cy="52823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5317137" y="1822619"/>
            <a:ext cx="0" cy="4096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8C2592-F731-91E1-25E1-EA72506CCC6C}"/>
              </a:ext>
            </a:extLst>
          </p:cNvPr>
          <p:cNvSpPr txBox="1"/>
          <p:nvPr/>
        </p:nvSpPr>
        <p:spPr>
          <a:xfrm>
            <a:off x="7365987" y="2737355"/>
            <a:ext cx="2271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5,77	</a:t>
            </a:r>
          </a:p>
          <a:p>
            <a:pPr marR="600" algn="r"/>
            <a:r>
              <a:rPr lang="en-US" sz="16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6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6,00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FDC91A-3400-586C-8A5B-41BD4A4A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L4. Mitu kuud tegutseb aiamaal?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5111365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DEACF2-43F6-EE64-2288-893397C6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8CD23-E9B9-C540-721B-59CBDB15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57117"/>
            <a:ext cx="4782362" cy="282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5A8B7-EABA-AFB4-AC76-60A467AE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75" y="1808163"/>
            <a:ext cx="4941738" cy="29140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F6BC48-110A-721A-EED0-CFB63C3F776A}"/>
              </a:ext>
            </a:extLst>
          </p:cNvPr>
          <p:cNvSpPr txBox="1"/>
          <p:nvPr/>
        </p:nvSpPr>
        <p:spPr>
          <a:xfrm>
            <a:off x="4161892" y="2413683"/>
            <a:ext cx="2055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96,69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30,00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23874-BC1A-305E-3DB2-15F5FF64DA5D}"/>
              </a:ext>
            </a:extLst>
          </p:cNvPr>
          <p:cNvSpPr txBox="1"/>
          <p:nvPr/>
        </p:nvSpPr>
        <p:spPr>
          <a:xfrm>
            <a:off x="9806027" y="2629126"/>
            <a:ext cx="1536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220,32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120,00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2191900" y="2413683"/>
            <a:ext cx="0" cy="140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E25F3D-D9B9-4AB6-B6BF-827BCAE6E4FC}"/>
              </a:ext>
            </a:extLst>
          </p:cNvPr>
          <p:cNvCxnSpPr>
            <a:cxnSpLocks/>
          </p:cNvCxnSpPr>
          <p:nvPr/>
        </p:nvCxnSpPr>
        <p:spPr>
          <a:xfrm flipV="1">
            <a:off x="8306386" y="2562644"/>
            <a:ext cx="0" cy="140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5B0C0A7-EFFD-4260-394A-1D5B64D3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L5. Aiamaal tegutsemise ajakulu tööde raskusastmete järgi </a:t>
            </a:r>
            <a:r>
              <a:rPr lang="et-EE" sz="3200" u="sng" dirty="0"/>
              <a:t>aiatööde hooajal nädala sees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8230801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DEACF2-43F6-EE64-2288-893397C6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E279F-85E7-FF97-5002-6FDD2F2C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08163"/>
            <a:ext cx="4782360" cy="28200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14D23D-CAA3-18B4-6C56-F8CFBEDF406E}"/>
              </a:ext>
            </a:extLst>
          </p:cNvPr>
          <p:cNvSpPr txBox="1"/>
          <p:nvPr/>
        </p:nvSpPr>
        <p:spPr>
          <a:xfrm>
            <a:off x="4074938" y="2370791"/>
            <a:ext cx="15472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285,32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120,00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0A7688-B8A8-31F4-882D-8305D9D3B5F5}"/>
              </a:ext>
            </a:extLst>
          </p:cNvPr>
          <p:cNvCxnSpPr>
            <a:cxnSpLocks/>
          </p:cNvCxnSpPr>
          <p:nvPr/>
        </p:nvCxnSpPr>
        <p:spPr>
          <a:xfrm flipV="1">
            <a:off x="2433442" y="2370791"/>
            <a:ext cx="0" cy="16205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5B0C0A7-EFFD-4260-394A-1D5B64D3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5C499A">
                    <a:alpha val="20000"/>
                  </a:srgbClr>
                </a:solidFill>
              </a:rPr>
              <a:t>L5. Aiamaal tegutsemise ajakulu tööde raskusastmete järgi </a:t>
            </a:r>
            <a:r>
              <a:rPr lang="et-EE" sz="3200" u="sng" dirty="0">
                <a:solidFill>
                  <a:srgbClr val="5C499A">
                    <a:alpha val="20000"/>
                  </a:srgbClr>
                </a:solidFill>
              </a:rPr>
              <a:t>aiatööde hooajal nädala sees</a:t>
            </a:r>
            <a:endParaRPr lang="en-EE" dirty="0">
              <a:solidFill>
                <a:srgbClr val="5C499A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926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6C3263D-051F-DFAF-1B6C-1B673B2C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239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9C35A-1F89-88FE-BAA6-618EC736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08164"/>
            <a:ext cx="4782362" cy="282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7E5BF-1209-D41C-89A1-2F849EC0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49" y="1808163"/>
            <a:ext cx="4782364" cy="28200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343D2B-E1E8-E5FD-D9A4-9E17D8C3064D}"/>
              </a:ext>
            </a:extLst>
          </p:cNvPr>
          <p:cNvSpPr txBox="1"/>
          <p:nvPr/>
        </p:nvSpPr>
        <p:spPr>
          <a:xfrm>
            <a:off x="4037579" y="2288454"/>
            <a:ext cx="1558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69,32</a:t>
            </a:r>
          </a:p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30,00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5B7CD-3546-E66C-CB70-08F52D7EDE8A}"/>
              </a:ext>
            </a:extLst>
          </p:cNvPr>
          <p:cNvSpPr txBox="1"/>
          <p:nvPr/>
        </p:nvSpPr>
        <p:spPr>
          <a:xfrm>
            <a:off x="9641251" y="2288454"/>
            <a:ext cx="1710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</a:t>
            </a:r>
            <a:r>
              <a:rPr lang="et-EE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143,75</a:t>
            </a:r>
            <a:endParaRPr lang="et-EE" sz="120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60,00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2378514" y="2426694"/>
            <a:ext cx="0" cy="140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E9DB9B-5EDD-D05E-866B-659B1E55C5AD}"/>
              </a:ext>
            </a:extLst>
          </p:cNvPr>
          <p:cNvCxnSpPr>
            <a:cxnSpLocks/>
          </p:cNvCxnSpPr>
          <p:nvPr/>
        </p:nvCxnSpPr>
        <p:spPr>
          <a:xfrm flipV="1">
            <a:off x="8264392" y="2288454"/>
            <a:ext cx="0" cy="1543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741B3F49-5947-05F3-70F0-6F52BAE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L6. Aiamaal tegutsemise ajakulu tööde raskusastmete järgi </a:t>
            </a:r>
            <a:r>
              <a:rPr lang="et-EE" sz="3200" u="sng" dirty="0"/>
              <a:t>aiatööde hooajal nädalavahetusel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56525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suure koormusega perioodil </a:t>
            </a:r>
            <a:r>
              <a:rPr lang="et-EE" sz="2400" b="1" dirty="0"/>
              <a:t>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517596"/>
              </p:ext>
            </p:extLst>
          </p:nvPr>
        </p:nvGraphicFramePr>
        <p:xfrm>
          <a:off x="838200" y="133395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2755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6C3263D-051F-DFAF-1B6C-1B673B2C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49FF2-ACAA-6E3D-E890-46472CC5C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08163"/>
            <a:ext cx="4782363" cy="28200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729799-5AB6-8382-D50A-78564036C3AA}"/>
              </a:ext>
            </a:extLst>
          </p:cNvPr>
          <p:cNvSpPr txBox="1"/>
          <p:nvPr/>
        </p:nvSpPr>
        <p:spPr>
          <a:xfrm>
            <a:off x="3992054" y="2322863"/>
            <a:ext cx="1630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171,15</a:t>
            </a:r>
          </a:p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120,00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D20345-04A8-469F-D469-781DE9D88D80}"/>
              </a:ext>
            </a:extLst>
          </p:cNvPr>
          <p:cNvCxnSpPr>
            <a:cxnSpLocks/>
          </p:cNvCxnSpPr>
          <p:nvPr/>
        </p:nvCxnSpPr>
        <p:spPr>
          <a:xfrm flipV="1">
            <a:off x="2749161" y="2446534"/>
            <a:ext cx="0" cy="1543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741B3F49-5947-05F3-70F0-6F52BAE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5C499A">
                    <a:alpha val="20000"/>
                  </a:srgbClr>
                </a:solidFill>
              </a:rPr>
              <a:t>L6. Aiamaal tegutsemise ajakulu tööde raskusastmete järgi </a:t>
            </a:r>
            <a:r>
              <a:rPr lang="et-EE" sz="3200" u="sng" dirty="0">
                <a:solidFill>
                  <a:srgbClr val="5C499A">
                    <a:alpha val="20000"/>
                  </a:srgbClr>
                </a:solidFill>
              </a:rPr>
              <a:t>aiatööde hooajal nädalavahetusel</a:t>
            </a:r>
            <a:endParaRPr lang="en-EE" dirty="0">
              <a:solidFill>
                <a:srgbClr val="5C499A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524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8D73DFD-3FB2-DAC1-05AB-62737F34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241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AF78DCD-068F-3896-1B2D-D120F4CBA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63503"/>
              </p:ext>
            </p:extLst>
          </p:nvPr>
        </p:nvGraphicFramePr>
        <p:xfrm>
          <a:off x="839788" y="1808163"/>
          <a:ext cx="10515600" cy="30303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977826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45739378"/>
                    </a:ext>
                  </a:extLst>
                </a:gridCol>
              </a:tblGrid>
              <a:tr h="30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Kodutööd kui kohustus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Kodutööd kui hobi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5745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Pesen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põrandaid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käsitsi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Mul pole </a:t>
                      </a:r>
                      <a:r>
                        <a:rPr lang="en-US" sz="1800" dirty="0" err="1">
                          <a:effectLst/>
                        </a:rPr>
                        <a:t>piisavalt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aega</a:t>
                      </a:r>
                      <a:r>
                        <a:rPr lang="en-US" sz="1800" dirty="0">
                          <a:effectLst/>
                        </a:rPr>
                        <a:t>, et </a:t>
                      </a:r>
                      <a:r>
                        <a:rPr lang="en-US" sz="1800" dirty="0" err="1">
                          <a:effectLst/>
                        </a:rPr>
                        <a:t>kodu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või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aia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korrashoidmisega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pidevalt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tegeleda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82671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Pesen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aknaid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korda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aastas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Olen </a:t>
                      </a:r>
                      <a:r>
                        <a:rPr lang="en-US" sz="1800" dirty="0" err="1">
                          <a:effectLst/>
                        </a:rPr>
                        <a:t>argipäevadel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liiga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väsinud</a:t>
                      </a:r>
                      <a:r>
                        <a:rPr lang="en-US" sz="1800" dirty="0">
                          <a:effectLst/>
                        </a:rPr>
                        <a:t>, et </a:t>
                      </a:r>
                      <a:r>
                        <a:rPr lang="en-US" sz="1800" dirty="0" err="1">
                          <a:effectLst/>
                        </a:rPr>
                        <a:t>koristamisega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tegeleda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728536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Pesen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nõusid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käsitsi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Koristamine</a:t>
                      </a:r>
                      <a:r>
                        <a:rPr lang="en-US" sz="1800" dirty="0">
                          <a:effectLst/>
                        </a:rPr>
                        <a:t> on </a:t>
                      </a:r>
                      <a:r>
                        <a:rPr lang="en-US" sz="1800" dirty="0" err="1">
                          <a:effectLst/>
                        </a:rPr>
                        <a:t>ebameeldiv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raiskab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aega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004122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Põrandate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pühkimine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pesemine</a:t>
                      </a:r>
                      <a:r>
                        <a:rPr lang="en-US" sz="1800" dirty="0">
                          <a:effectLst/>
                        </a:rPr>
                        <a:t> on </a:t>
                      </a:r>
                      <a:r>
                        <a:rPr lang="en-US" sz="1800" dirty="0" err="1">
                          <a:effectLst/>
                        </a:rPr>
                        <a:t>mõnus</a:t>
                      </a:r>
                      <a:r>
                        <a:rPr lang="en-US" sz="1800" dirty="0">
                          <a:effectLst/>
                        </a:rPr>
                        <a:t> ja </a:t>
                      </a:r>
                      <a:r>
                        <a:rPr lang="en-US" sz="1800" dirty="0" err="1">
                          <a:effectLst/>
                        </a:rPr>
                        <a:t>kerge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tegevus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Tellin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koristamise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abiliselt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või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firmalt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190943"/>
                  </a:ext>
                </a:extLst>
              </a:tr>
              <a:tr h="456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Kodu </a:t>
                      </a:r>
                      <a:r>
                        <a:rPr lang="en-US" sz="1800" dirty="0" err="1">
                          <a:effectLst/>
                        </a:rPr>
                        <a:t>korrashoidmiseks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kulutan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nädalas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tundi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Nõusid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peseme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nõudepesumasinaga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05394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E3CF2EB-B04E-33F6-6736-6E0FC80F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L7. Kodutöid iseloomustavad hoiakud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4820317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9913A1E-6B1D-64C2-8F9A-84FEB7C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242</a:t>
            </a:fld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7F7723-576B-7115-7BA9-4FB1F6932A52}"/>
              </a:ext>
            </a:extLst>
          </p:cNvPr>
          <p:cNvSpPr/>
          <p:nvPr/>
        </p:nvSpPr>
        <p:spPr>
          <a:xfrm>
            <a:off x="3312367" y="5612642"/>
            <a:ext cx="301812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Kodu koristamine kui kohustus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FFC8F-86E6-3FA0-443B-88C71225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8" y="1347598"/>
            <a:ext cx="11220414" cy="417919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4EA437D-9D87-A15C-C844-97F6070AFF1E}"/>
              </a:ext>
            </a:extLst>
          </p:cNvPr>
          <p:cNvGrpSpPr/>
          <p:nvPr/>
        </p:nvGrpSpPr>
        <p:grpSpPr>
          <a:xfrm>
            <a:off x="1181480" y="2850474"/>
            <a:ext cx="9343450" cy="1862029"/>
            <a:chOff x="1181480" y="2585004"/>
            <a:chExt cx="9343450" cy="18620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5DCE75-1E54-0647-622D-F7079E56C5C7}"/>
                </a:ext>
              </a:extLst>
            </p:cNvPr>
            <p:cNvCxnSpPr>
              <a:cxnSpLocks/>
            </p:cNvCxnSpPr>
            <p:nvPr/>
          </p:nvCxnSpPr>
          <p:spPr>
            <a:xfrm>
              <a:off x="5012423" y="2585004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1B6015-AE3B-E9B3-CC5A-3574754A1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480" y="2585004"/>
              <a:ext cx="38243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930F7-A08D-AEC5-54BD-20E3079C7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5813" y="2961971"/>
              <a:ext cx="11038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382AE9-73BF-1160-7F2B-54762027E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9637" y="3331810"/>
              <a:ext cx="11038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6875DE0-EA77-7790-BD34-929A208293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3460" y="3692387"/>
              <a:ext cx="11038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C52407-7040-DF57-2C37-74D3743F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7283" y="4069353"/>
              <a:ext cx="11038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223DB6-BD95-3FBF-F1B6-FFC5995459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1107" y="4447032"/>
              <a:ext cx="11038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518BA24-A495-A43C-DFB6-78AEBA846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2423" y="2585004"/>
              <a:ext cx="0" cy="376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EC1D8A-17B1-EF6E-5C96-5F5973CFA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5976" y="2961971"/>
              <a:ext cx="0" cy="376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CCE49C9-46DC-E0BC-AB00-11F605B23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0070" y="3338937"/>
              <a:ext cx="0" cy="376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A92CEB-56D8-D368-BC7B-28D87CDF9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3893" y="3692388"/>
              <a:ext cx="0" cy="376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EEA13AD-CEEA-E53A-0956-E819016F7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6801" y="4070067"/>
              <a:ext cx="0" cy="376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BA48DD1-AD74-B931-D557-EF66A4508EAA}"/>
              </a:ext>
            </a:extLst>
          </p:cNvPr>
          <p:cNvSpPr/>
          <p:nvPr/>
        </p:nvSpPr>
        <p:spPr>
          <a:xfrm>
            <a:off x="8553210" y="1861005"/>
            <a:ext cx="2802294" cy="57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Kodu koristamine kui hobi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75BE42-74CD-464B-9189-EAAF9F4B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L8. Kodu koristamise tüübid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75311645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L9. Regulaarselt hooldatav elamispind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5AA710-0A4F-17E1-C97A-CE0FD5BA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BC5490-1C23-3E8A-3424-2918C31C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A970A-0DD9-A367-ECEF-F2E5063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1271"/>
            <a:ext cx="9005840" cy="5310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AFEA0-9DCF-A5F2-9F14-7DFB3091B263}"/>
              </a:ext>
            </a:extLst>
          </p:cNvPr>
          <p:cNvSpPr txBox="1"/>
          <p:nvPr/>
        </p:nvSpPr>
        <p:spPr>
          <a:xfrm>
            <a:off x="7912358" y="2519599"/>
            <a:ext cx="2213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93,66	</a:t>
            </a:r>
          </a:p>
          <a:p>
            <a:pPr marR="600" algn="r"/>
            <a:r>
              <a:rPr lang="en-US" sz="12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2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65,00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4570688" y="1520891"/>
            <a:ext cx="0" cy="3601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6699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4C1D-C46A-D2CD-8E0B-4D044A05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EA58D00-63E6-3608-1BDE-2E9658C7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C27A7-5157-ABE5-F909-6E0A6FF95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36814"/>
              </p:ext>
            </p:extLst>
          </p:nvPr>
        </p:nvGraphicFramePr>
        <p:xfrm>
          <a:off x="839788" y="1189702"/>
          <a:ext cx="9748218" cy="50110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249406">
                  <a:extLst>
                    <a:ext uri="{9D8B030D-6E8A-4147-A177-3AD203B41FA5}">
                      <a16:colId xmlns:a16="http://schemas.microsoft.com/office/drawing/2014/main" val="342219666"/>
                    </a:ext>
                  </a:extLst>
                </a:gridCol>
                <a:gridCol w="3249406">
                  <a:extLst>
                    <a:ext uri="{9D8B030D-6E8A-4147-A177-3AD203B41FA5}">
                      <a16:colId xmlns:a16="http://schemas.microsoft.com/office/drawing/2014/main" val="1057400203"/>
                    </a:ext>
                  </a:extLst>
                </a:gridCol>
                <a:gridCol w="3249406">
                  <a:extLst>
                    <a:ext uri="{9D8B030D-6E8A-4147-A177-3AD203B41FA5}">
                      <a16:colId xmlns:a16="http://schemas.microsoft.com/office/drawing/2014/main" val="3806171573"/>
                    </a:ext>
                  </a:extLst>
                </a:gridCol>
              </a:tblGrid>
              <a:tr h="538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 lehm,2vasikat,20 hane,150 kana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Kalad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Jänesed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4108855859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 rotti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kalad, meresiga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kalad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459600570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 rotti ja 1 amster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Kilpkonn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kanaarilind, kilpkonn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1070019120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akvaarium kaladega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Kilpkonnad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kanad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3261131634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deegud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Kitsed, kanad.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Kanad, haned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1973494912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degu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Kääbusküülik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Tigu ja Tuhatjalgne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3088751119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hamster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Küülik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Tšinsilja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3351522105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Hamster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madu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tšintsiljad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2734959501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haned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maod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кролик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176972381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hobune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merepiga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морская свинка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156866944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Hobune ja ponid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Merisead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попугай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46689955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hobused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merisiga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Попугай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2922206430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hobused, kanad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Merisiga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Птица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3046928809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jänes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papagoi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рыбки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2107068160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Jänes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papugai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Хомяк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1822047348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Jänes ja hamster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rotid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хомячок змея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220226614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jänes,hamster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rott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шиншила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3841851828"/>
                  </a:ext>
                </a:extLst>
              </a:tr>
              <a:tr h="263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jänes,kalad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sebra amadin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Ящерица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рыбки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02" marR="61502" marT="0" marB="0"/>
                </a:tc>
                <a:extLst>
                  <a:ext uri="{0D108BD9-81ED-4DB2-BD59-A6C34878D82A}">
                    <a16:rowId xmlns:a16="http://schemas.microsoft.com/office/drawing/2014/main" val="2063375775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86C78716-7736-AA44-B7BB-7549845F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L10. Muud koduloomad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2832404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b="1" dirty="0"/>
              <a:t> </a:t>
            </a:r>
            <a:r>
              <a:rPr lang="et-EE" sz="3200" dirty="0"/>
              <a:t>L11. Koduloomaga jalutuskäikude kogupikkus päevas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225325C-BB69-66A0-CE13-5E89E99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A50E1-1FB7-41D6-39A1-3A977E5E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7231744" y="2429307"/>
            <a:ext cx="2080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61,18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45,00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4420363" y="2037087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47652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372CD8-1A60-FF9C-3943-14FAD685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8124825" cy="479107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9B3E64-3FE2-55BC-6552-6FD10683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994708" y="2516040"/>
            <a:ext cx="2080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4,592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3,000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3696764" y="2199320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697E99A-69CD-4FC2-19EB-FB444CC1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65125"/>
            <a:ext cx="10515600" cy="1325563"/>
          </a:xfrm>
        </p:spPr>
        <p:txBody>
          <a:bodyPr/>
          <a:lstStyle/>
          <a:p>
            <a:r>
              <a:rPr lang="et-EE" sz="3200" dirty="0"/>
              <a:t>L12. </a:t>
            </a:r>
            <a:r>
              <a:rPr lang="en-US" sz="3200" dirty="0" err="1"/>
              <a:t>Vaba</a:t>
            </a:r>
            <a:r>
              <a:rPr lang="en-US" sz="3200" dirty="0"/>
              <a:t> </a:t>
            </a:r>
            <a:r>
              <a:rPr lang="en-US" sz="3200" dirty="0" err="1"/>
              <a:t>aega</a:t>
            </a:r>
            <a:r>
              <a:rPr lang="en-US" sz="3200" dirty="0"/>
              <a:t>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(tundides)</a:t>
            </a:r>
            <a:br>
              <a:rPr lang="en-US" sz="3200" dirty="0"/>
            </a:b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14620624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C78FB-1C25-3F56-2453-12591D64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996296" y="2516040"/>
            <a:ext cx="2080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7,322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 7,000 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5116091" y="2258220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AB8804A-6850-B629-4137-92B40F3D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L13. Une</a:t>
            </a:r>
            <a:r>
              <a:rPr lang="en-US" sz="3200" dirty="0" err="1"/>
              <a:t>aega</a:t>
            </a:r>
            <a:r>
              <a:rPr lang="en-US" sz="3200" dirty="0"/>
              <a:t>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(tundides)</a:t>
            </a:r>
            <a:br>
              <a:rPr lang="en-US" sz="3200" dirty="0"/>
            </a:br>
            <a:endParaRPr lang="en-EE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576A858-903B-A9B2-9E28-829A84E2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0601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76655-AE7E-89D9-0F95-809FBF09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L14. </a:t>
            </a:r>
            <a:r>
              <a:rPr lang="en-US" sz="3200" dirty="0" err="1"/>
              <a:t>Suure</a:t>
            </a:r>
            <a:r>
              <a:rPr lang="en-US" sz="3200" dirty="0"/>
              <a:t> f</a:t>
            </a:r>
            <a:r>
              <a:rPr lang="et-EE" sz="3200" dirty="0" err="1"/>
              <a:t>üü</a:t>
            </a:r>
            <a:r>
              <a:rPr lang="en-US" sz="3200" dirty="0" err="1"/>
              <a:t>silise</a:t>
            </a:r>
            <a:r>
              <a:rPr lang="en-US" sz="3200" dirty="0"/>
              <a:t> </a:t>
            </a:r>
            <a:r>
              <a:rPr lang="en-US" sz="3200" dirty="0" err="1"/>
              <a:t>koormuse</a:t>
            </a:r>
            <a:r>
              <a:rPr lang="et-EE" sz="3200" dirty="0" err="1"/>
              <a:t>ga</a:t>
            </a:r>
            <a:r>
              <a:rPr lang="et-EE" sz="3200" dirty="0"/>
              <a:t> minutid </a:t>
            </a:r>
            <a:br>
              <a:rPr lang="et-EE" sz="3200" dirty="0"/>
            </a:b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(kodustel vastajatel) 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97EB338-898C-1B29-4BAA-2B0E1F98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996296" y="2516040"/>
            <a:ext cx="2080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15,65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 0,000 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2028943" y="207366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7794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0775B-AFD8-3F66-6102-AE6C4BD2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L15. Mõõduka </a:t>
            </a:r>
            <a:r>
              <a:rPr lang="en-US" sz="3200" dirty="0"/>
              <a:t>f</a:t>
            </a:r>
            <a:r>
              <a:rPr lang="et-EE" sz="3200" dirty="0" err="1"/>
              <a:t>üü</a:t>
            </a:r>
            <a:r>
              <a:rPr lang="en-US" sz="3200" dirty="0" err="1"/>
              <a:t>silise</a:t>
            </a:r>
            <a:r>
              <a:rPr lang="en-US" sz="3200" dirty="0"/>
              <a:t> </a:t>
            </a:r>
            <a:r>
              <a:rPr lang="en-US" sz="3200" dirty="0" err="1"/>
              <a:t>koormuse</a:t>
            </a:r>
            <a:r>
              <a:rPr lang="et-EE" sz="3200" dirty="0" err="1"/>
              <a:t>ga</a:t>
            </a:r>
            <a:r>
              <a:rPr lang="et-EE" sz="3200" dirty="0"/>
              <a:t> minutid </a:t>
            </a:r>
            <a:br>
              <a:rPr lang="et-EE" sz="3200" dirty="0"/>
            </a:b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(kodustel vastajatel)</a:t>
            </a:r>
            <a:endParaRPr lang="en-US" sz="3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093EDBB-965A-C7E1-FB90-20A044B7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249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882299" y="2441937"/>
            <a:ext cx="15486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57,78</a:t>
            </a:r>
            <a:endParaRPr lang="et-EE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30,00 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3940045" y="214217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9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7815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suure koormusega perioodil </a:t>
            </a:r>
            <a:r>
              <a:rPr lang="et-EE" sz="2400" b="1" dirty="0"/>
              <a:t>ja rahulolu koormusega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009074"/>
              </p:ext>
            </p:extLst>
          </p:nvPr>
        </p:nvGraphicFramePr>
        <p:xfrm>
          <a:off x="838200" y="134497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63658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91309-7097-F05C-495A-2DFC47CC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b="1" dirty="0"/>
              <a:t> </a:t>
            </a:r>
            <a:r>
              <a:rPr lang="et-EE" sz="3200" dirty="0"/>
              <a:t>L16. Kõndimise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</a:t>
            </a:r>
            <a:br>
              <a:rPr lang="et-EE" sz="3200" dirty="0"/>
            </a:br>
            <a:r>
              <a:rPr lang="et-EE" sz="3200" dirty="0"/>
              <a:t>(kodustel vastajatel)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DF19B3-B239-432B-D8AA-31F9460D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738679" y="2437742"/>
            <a:ext cx="1548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72,95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t-EE" sz="1100" dirty="0">
                <a:solidFill>
                  <a:srgbClr val="010205"/>
                </a:solidFill>
                <a:latin typeface="Arial" panose="020B0604020202020204" pitchFamily="34" charset="0"/>
              </a:rPr>
              <a:t>6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0,00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4510686" y="225542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5504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C1E08-9919-7344-9F6A-4DA138FA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b="1" dirty="0"/>
              <a:t> </a:t>
            </a:r>
            <a:r>
              <a:rPr lang="et-EE" sz="3200" dirty="0"/>
              <a:t>L17. Istumise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</a:t>
            </a:r>
            <a:br>
              <a:rPr lang="et-EE" sz="3200" dirty="0"/>
            </a:br>
            <a:r>
              <a:rPr lang="et-EE" sz="3200" dirty="0"/>
              <a:t>(kodustel vastajatel)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8FE85A8-28AF-6685-8C74-37689446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891079" y="2440539"/>
            <a:ext cx="1548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191,91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180,00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5401317" y="231812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1994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C4C13-90E8-A6AE-D114-75D92DF6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b="1" dirty="0"/>
              <a:t> </a:t>
            </a:r>
            <a:r>
              <a:rPr lang="et-EE" sz="3200" dirty="0"/>
              <a:t>L18. </a:t>
            </a:r>
            <a:r>
              <a:rPr lang="en-US" sz="3200" dirty="0" err="1"/>
              <a:t>Suure</a:t>
            </a:r>
            <a:r>
              <a:rPr lang="en-US" sz="3200" dirty="0"/>
              <a:t> f</a:t>
            </a:r>
            <a:r>
              <a:rPr lang="et-EE" sz="3200" dirty="0" err="1"/>
              <a:t>üü</a:t>
            </a:r>
            <a:r>
              <a:rPr lang="en-US" sz="3200" dirty="0" err="1"/>
              <a:t>silise</a:t>
            </a:r>
            <a:r>
              <a:rPr lang="en-US" sz="3200" dirty="0"/>
              <a:t> </a:t>
            </a:r>
            <a:r>
              <a:rPr lang="en-US" sz="3200" dirty="0" err="1"/>
              <a:t>koormuse</a:t>
            </a:r>
            <a:r>
              <a:rPr lang="et-EE" sz="3200" dirty="0" err="1"/>
              <a:t>ga</a:t>
            </a:r>
            <a:r>
              <a:rPr lang="et-EE" sz="3200" dirty="0"/>
              <a:t>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(töötavatel / õppivatel vastajatel)</a:t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10E685C-3781-3124-8E5B-CF861D66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883886" y="2365038"/>
            <a:ext cx="2080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11,53	</a:t>
            </a:r>
          </a:p>
          <a:p>
            <a:pPr marR="600" algn="r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 0,000 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2028943" y="207366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846385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113D6-3444-DF68-1DD4-11B231AA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b="1" dirty="0"/>
              <a:t> </a:t>
            </a:r>
            <a:r>
              <a:rPr lang="et-EE" sz="3200" dirty="0"/>
              <a:t>L19. Mõõduka </a:t>
            </a:r>
            <a:r>
              <a:rPr lang="en-US" sz="3200" dirty="0"/>
              <a:t>f</a:t>
            </a:r>
            <a:r>
              <a:rPr lang="et-EE" sz="3200" dirty="0" err="1"/>
              <a:t>üü</a:t>
            </a:r>
            <a:r>
              <a:rPr lang="en-US" sz="3200" dirty="0" err="1"/>
              <a:t>silise</a:t>
            </a:r>
            <a:r>
              <a:rPr lang="en-US" sz="3200" dirty="0"/>
              <a:t> </a:t>
            </a:r>
            <a:r>
              <a:rPr lang="en-US" sz="3200" dirty="0" err="1"/>
              <a:t>koormuse</a:t>
            </a:r>
            <a:r>
              <a:rPr lang="et-EE" sz="3200" dirty="0" err="1"/>
              <a:t>ga</a:t>
            </a:r>
            <a:r>
              <a:rPr lang="et-EE" sz="3200" dirty="0"/>
              <a:t>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(töötavatel / õppivatel vastajatel vastajatel)</a:t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575D384-E58C-4E4D-CD33-A593DCCD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738679" y="2507651"/>
            <a:ext cx="1548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27,37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20,00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3923457" y="2023329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58976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8B204C-BE85-D4EC-1CE1-E7E184C6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L20. Kõndimise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</a:t>
            </a:r>
            <a:br>
              <a:rPr lang="et-EE" sz="3200" dirty="0"/>
            </a:br>
            <a:r>
              <a:rPr lang="et-EE" sz="3200" dirty="0"/>
              <a:t>(töötavatel / õppivatel vastajatel vastajatel)</a:t>
            </a:r>
            <a:endParaRPr lang="en-US" sz="3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8FC59FF-7A0B-2515-30A4-439260F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6738679" y="2440539"/>
            <a:ext cx="1548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45,81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t-EE" sz="1100" dirty="0">
                <a:solidFill>
                  <a:srgbClr val="010205"/>
                </a:solidFill>
                <a:latin typeface="Arial" panose="020B0604020202020204" pitchFamily="34" charset="0"/>
              </a:rPr>
              <a:t>3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0,00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3990568" y="2318123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7075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A0615-ADA4-8338-F43B-B6CF291A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03D6D-D978-1FFA-4C81-85FF8822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L21. Istumise minutid </a:t>
            </a:r>
            <a:r>
              <a:rPr lang="en-US" sz="3200" dirty="0" err="1"/>
              <a:t>argip</a:t>
            </a:r>
            <a:r>
              <a:rPr lang="et-EE" sz="3200" dirty="0" err="1"/>
              <a:t>ä</a:t>
            </a:r>
            <a:r>
              <a:rPr lang="en-US" sz="3200" dirty="0" err="1"/>
              <a:t>evadel</a:t>
            </a:r>
            <a:r>
              <a:rPr lang="et-EE" sz="3200" dirty="0"/>
              <a:t> </a:t>
            </a:r>
            <a:br>
              <a:rPr lang="et-EE" sz="3200" dirty="0"/>
            </a:br>
            <a:r>
              <a:rPr lang="et-EE" sz="3200" dirty="0"/>
              <a:t>(töötavatel / õppivatel vastajatel vastajatel)</a:t>
            </a:r>
            <a:br>
              <a:rPr lang="en-US" sz="3200" dirty="0"/>
            </a:br>
            <a:r>
              <a:rPr lang="et-EE" sz="3200" b="1" dirty="0"/>
              <a:t> </a:t>
            </a:r>
            <a:endParaRPr lang="en-US" sz="32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072FA31-4137-327D-3EC8-169FE443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9FFA4-8FD5-77E6-9493-EA83D92A1DCB}"/>
              </a:ext>
            </a:extLst>
          </p:cNvPr>
          <p:cNvSpPr txBox="1"/>
          <p:nvPr/>
        </p:nvSpPr>
        <p:spPr>
          <a:xfrm>
            <a:off x="7351076" y="2567772"/>
            <a:ext cx="1548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133,81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</a:t>
            </a:r>
            <a:r>
              <a:rPr lang="et-EE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2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0,00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66543-2A5F-2A63-5B36-408ABCA3C975}"/>
              </a:ext>
            </a:extLst>
          </p:cNvPr>
          <p:cNvCxnSpPr>
            <a:cxnSpLocks/>
          </p:cNvCxnSpPr>
          <p:nvPr/>
        </p:nvCxnSpPr>
        <p:spPr>
          <a:xfrm flipV="1">
            <a:off x="5014025" y="2258701"/>
            <a:ext cx="0" cy="29742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0313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EB9C15-0BB6-8503-4B82-8353FE254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148025"/>
            <a:ext cx="8568580" cy="505275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D04EF7-D0FB-EB81-6FDD-ECC33027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730568" y="2202381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8,9099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1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5,0000</a:t>
            </a:r>
            <a:endParaRPr lang="et-EE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471328" y="1747029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9DAFFE-460C-6AE8-5D56-C4AFC60CB010}"/>
              </a:ext>
            </a:extLst>
          </p:cNvPr>
          <p:cNvSpPr/>
          <p:nvPr/>
        </p:nvSpPr>
        <p:spPr>
          <a:xfrm>
            <a:off x="1103922" y="1747029"/>
            <a:ext cx="130868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Vähe aktiivsed</a:t>
            </a:r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7C2BCCC-5EF5-F9C1-68FF-0A53248A2B31}"/>
              </a:ext>
            </a:extLst>
          </p:cNvPr>
          <p:cNvSpPr/>
          <p:nvPr/>
        </p:nvSpPr>
        <p:spPr>
          <a:xfrm>
            <a:off x="2530052" y="1747029"/>
            <a:ext cx="1635852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Sportlikult aktiivsed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77E12-237A-F966-E9C8-CC9C5BE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n-US" sz="3200" dirty="0"/>
              <a:t> </a:t>
            </a:r>
            <a:r>
              <a:rPr lang="en-US" sz="3200" dirty="0" err="1"/>
              <a:t>tunnid</a:t>
            </a:r>
            <a:r>
              <a:rPr lang="en-US" sz="3200" dirty="0"/>
              <a:t> </a:t>
            </a:r>
            <a:r>
              <a:rPr lang="et-EE" sz="3200" dirty="0"/>
              <a:t>nädalas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9185528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DCA1B7E-CFAD-5851-9DEB-E5FE7784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C81D3-DA3C-FA52-26FE-288E0A90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066702"/>
            <a:ext cx="8706490" cy="513407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632721" y="189409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B620B-DF6E-4AB0-D9EB-E5704546AB6A}"/>
              </a:ext>
            </a:extLst>
          </p:cNvPr>
          <p:cNvCxnSpPr/>
          <p:nvPr/>
        </p:nvCxnSpPr>
        <p:spPr>
          <a:xfrm>
            <a:off x="4240697" y="189409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9DAFFE-460C-6AE8-5D56-C4AFC60CB010}"/>
              </a:ext>
            </a:extLst>
          </p:cNvPr>
          <p:cNvSpPr/>
          <p:nvPr/>
        </p:nvSpPr>
        <p:spPr>
          <a:xfrm>
            <a:off x="1324038" y="2039288"/>
            <a:ext cx="130868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Enne </a:t>
            </a:r>
            <a:r>
              <a:rPr lang="et-EE" sz="1100" dirty="0" err="1"/>
              <a:t>kooli-iga</a:t>
            </a:r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7C2BCCC-5EF5-F9C1-68FF-0A53248A2B31}"/>
              </a:ext>
            </a:extLst>
          </p:cNvPr>
          <p:cNvSpPr/>
          <p:nvPr/>
        </p:nvSpPr>
        <p:spPr>
          <a:xfrm>
            <a:off x="4324674" y="2039288"/>
            <a:ext cx="1635852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Pärast kooli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CE9E457-29CC-FD1C-12EE-CD7A80E82F8B}"/>
              </a:ext>
            </a:extLst>
          </p:cNvPr>
          <p:cNvSpPr/>
          <p:nvPr/>
        </p:nvSpPr>
        <p:spPr>
          <a:xfrm>
            <a:off x="2848038" y="2039288"/>
            <a:ext cx="130868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Koolieas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CB1345-C25C-2E5B-8D5B-506706E9E901}"/>
              </a:ext>
            </a:extLst>
          </p:cNvPr>
          <p:cNvSpPr txBox="1"/>
          <p:nvPr/>
        </p:nvSpPr>
        <p:spPr>
          <a:xfrm>
            <a:off x="7692682" y="2240624"/>
            <a:ext cx="176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 algn="r"/>
            <a:r>
              <a:rPr lang="en-US" sz="1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</a:t>
            </a:r>
            <a:r>
              <a:rPr lang="en-US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15,25</a:t>
            </a:r>
            <a:br>
              <a:rPr lang="et-EE" sz="1400" dirty="0">
                <a:solidFill>
                  <a:srgbClr val="010205"/>
                </a:solidFill>
                <a:latin typeface="Arial" panose="020B0604020202020204" pitchFamily="34" charset="0"/>
              </a:rPr>
            </a:br>
            <a:r>
              <a:rPr lang="en-US" sz="14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</a:t>
            </a:r>
            <a:r>
              <a:rPr lang="en-US" sz="1400" b="0" i="0" u="none" strike="noStrike" baseline="0" dirty="0">
                <a:solidFill>
                  <a:srgbClr val="010205"/>
                </a:solidFill>
                <a:latin typeface="Arial" panose="020B0604020202020204" pitchFamily="34" charset="0"/>
              </a:rPr>
              <a:t>10,00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03C328-C22C-4A44-98D7-2B508E87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t-EE" sz="3200" dirty="0" err="1"/>
              <a:t>ga</a:t>
            </a:r>
            <a:r>
              <a:rPr lang="et-EE" sz="3200" dirty="0"/>
              <a:t> alustamise vanus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8950421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5667E79-83FE-70EF-D8FB-AA766F8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E9D0-8564-A282-D119-FB046C59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129603" y="2391203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30,1574</a:t>
            </a:r>
            <a:endParaRPr lang="en-US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28,0000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4538919" y="1813055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F627574-FF95-AAAD-EC88-123D6A53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n-US" sz="3200" dirty="0"/>
              <a:t> </a:t>
            </a:r>
            <a:r>
              <a:rPr lang="et-EE" sz="3200" dirty="0"/>
              <a:t>kestvus aastates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2923571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CA0172-BA18-C4E1-FC68-6EEEC01B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498FF-C357-0CF2-6DD7-539B1E0F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165856" y="2251244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5,72</a:t>
            </a:r>
            <a:endParaRPr lang="en-US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2,00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503776" y="1943236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C67C8C4-ADDB-8AE8-BE6E-6CB67480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n-US" sz="3200" dirty="0"/>
              <a:t> </a:t>
            </a:r>
            <a:r>
              <a:rPr lang="et-EE" sz="3200" dirty="0"/>
              <a:t>pausi kestvus aastates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94102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väiksese koormusega perioodil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830124"/>
              </p:ext>
            </p:extLst>
          </p:nvPr>
        </p:nvGraphicFramePr>
        <p:xfrm>
          <a:off x="838200" y="132294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91901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B7EE69C-1A7A-67E1-0BD1-28F9FE95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2720C-8D8C-ECBA-12F1-65E470BD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225323"/>
            <a:ext cx="8437496" cy="4975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425005" y="2524067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7,20</a:t>
            </a:r>
            <a:endParaRPr lang="en-US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4,00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970307" y="2048555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FBC22CA-CD78-0A2A-928D-C517A0A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t-EE" sz="3200" dirty="0" err="1"/>
              <a:t>ga</a:t>
            </a:r>
            <a:r>
              <a:rPr lang="et-EE" sz="3200" dirty="0"/>
              <a:t> uuesti alustamise aeg aastates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76428046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BC24EA7-DDFB-2F07-5F3F-77A087E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A69BF-24AF-F49D-1C35-B64B0C2E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86813" y="2827604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11,09</a:t>
            </a:r>
            <a:endParaRPr lang="en-US" sz="1100" b="0" i="0" u="none" strike="noStrike" baseline="0" dirty="0">
              <a:solidFill>
                <a:srgbClr val="010205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6,00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934054" y="1978867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510BE84-43F4-C165-5583-B8E16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t-EE" sz="3200" dirty="0"/>
              <a:t> tunnid nädalas kevad-suvisel ajal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47008059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F901E-614A-CFCE-438D-AEB85955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C18E56D-494D-B30E-BC68-C44B390E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174845" y="2943846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7,64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4,00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663466" y="190849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B9ACB53-3B2E-6CE9-D22D-F2F50D8F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Spordiharrastuse</a:t>
            </a:r>
            <a:r>
              <a:rPr lang="et-EE" sz="3200" dirty="0"/>
              <a:t> tunnid nädalas sügis-talvisel ajal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04961479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CC418-AB8C-C158-A0C5-EC4A60E7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32B24D5-D892-EB9A-0790-7A9A64B2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86813" y="2356019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4,08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2,00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542168" y="1992474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6BA5ED3-CED4-6D74-DDA2-9CBC03F6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Kerge ja rahuliku trenni tunnid tavalisel nädalal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38923790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3D2AC-8DBE-0CCD-36EC-EB39D17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58794AC-71BF-66F1-9030-6E28E3A6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02838" y="2477317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2,54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1,00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448862" y="205778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814A31A-BB36-798E-903B-9D7B504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Pika trenni tunnid tavalisel nädalal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04612617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432E6-AC10-E698-7C1B-FE2C3F6C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93C8964-0EC4-875A-08CD-73C918AC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02838" y="2523970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2,29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1,00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2476854" y="205778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EBA447C-5136-82F5-B44B-430817C5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Intensiivse trenni tunnid tavalisel nädalal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45201026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CD197-3C77-A095-8B31-9FD914A3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6732FA8-CDE9-0DFE-FF13-836AB2D2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380119" y="2493841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18,47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15,00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78CD2E-35FA-2357-1298-9DC7B3FE64C8}"/>
              </a:ext>
            </a:extLst>
          </p:cNvPr>
          <p:cNvCxnSpPr>
            <a:cxnSpLocks/>
          </p:cNvCxnSpPr>
          <p:nvPr/>
        </p:nvCxnSpPr>
        <p:spPr>
          <a:xfrm>
            <a:off x="4066969" y="2031407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01E8D7-1A15-E13E-86A6-9713AAAC87C2}"/>
              </a:ext>
            </a:extLst>
          </p:cNvPr>
          <p:cNvSpPr/>
          <p:nvPr/>
        </p:nvSpPr>
        <p:spPr>
          <a:xfrm>
            <a:off x="4120381" y="2185478"/>
            <a:ext cx="1635852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Pärast </a:t>
            </a:r>
            <a:r>
              <a:rPr lang="et-EE" sz="1100" dirty="0" err="1"/>
              <a:t>kooli-iga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358B67-BEE3-1B86-DFE6-7A60A15211EA}"/>
              </a:ext>
            </a:extLst>
          </p:cNvPr>
          <p:cNvSpPr/>
          <p:nvPr/>
        </p:nvSpPr>
        <p:spPr>
          <a:xfrm>
            <a:off x="2596382" y="2176597"/>
            <a:ext cx="130868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/>
              <a:t>Koolieas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7DDA7D-DAB7-C89D-03AC-E605C367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Esimesel spordiüritusel osalemise vanus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6952851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F9799-4D7B-6B3A-78FD-AD1E1F4F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400FFC3-4033-C9DB-5221-4F178C6D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02838" y="2477317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13,32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10,00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3279286" y="2048457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3E0CFCC-C251-7467-7796-27EB51CB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Sportliku harrastusega alustamise vanus neil, </a:t>
            </a:r>
            <a:br>
              <a:rPr lang="et-EE" sz="3200" dirty="0"/>
            </a:br>
            <a:r>
              <a:rPr lang="et-EE" sz="3200" dirty="0"/>
              <a:t>kes on praeguseks lõpetanud (28,7%)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204720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8AAA3-3F67-FFAD-F0F6-70600E7F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1AB2B2-AB3F-4B30-77E0-18FF3F11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02838" y="2458655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32,05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29,00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4137703" y="1983141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5D3C91CF-FDE4-342F-9520-73983F50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Sportliku harrastusega lõpetamise vanus (28,7%)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36995811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179BF-0954-4340-0FB4-E39F9550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409700"/>
            <a:ext cx="8124825" cy="47910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A34CAE-A27D-4822-B7E4-228667DB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F9C3-1603-4DDA-B76A-243AD74CBB56}" type="slidenum">
              <a:rPr lang="en-US" smtClean="0"/>
              <a:t>269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F7A06-3286-B482-1F9B-6FF38144FEFD}"/>
              </a:ext>
            </a:extLst>
          </p:cNvPr>
          <p:cNvSpPr txBox="1"/>
          <p:nvPr/>
        </p:nvSpPr>
        <p:spPr>
          <a:xfrm>
            <a:off x="7202838" y="2467985"/>
            <a:ext cx="1677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Mean	18,733</a:t>
            </a:r>
          </a:p>
          <a:p>
            <a:pPr marR="600"/>
            <a:r>
              <a:rPr lang="en-US" sz="1100" b="0" i="0" u="none" strike="noStrike" baseline="0" dirty="0">
                <a:solidFill>
                  <a:srgbClr val="264A60"/>
                </a:solidFill>
                <a:latin typeface="Arial" panose="020B0604020202020204" pitchFamily="34" charset="0"/>
              </a:rPr>
              <a:t>Median	 14,000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327575-EBF3-85F3-B146-0142CEC912EC}"/>
              </a:ext>
            </a:extLst>
          </p:cNvPr>
          <p:cNvCxnSpPr/>
          <p:nvPr/>
        </p:nvCxnSpPr>
        <p:spPr>
          <a:xfrm>
            <a:off x="3615189" y="1945818"/>
            <a:ext cx="0" cy="3330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E0CD594-C608-356F-4D50-FA5E58BF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Sportliku harrastuse kestvus neil, kes on </a:t>
            </a:r>
            <a:br>
              <a:rPr lang="et-EE" sz="3200" dirty="0"/>
            </a:br>
            <a:r>
              <a:rPr lang="et-EE" sz="3200" dirty="0"/>
              <a:t>praeguseks lõpetanud (28,7%)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4466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fi-FI" sz="2400" b="1" dirty="0" err="1"/>
              <a:t>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fi-FI" sz="2400" b="1" dirty="0"/>
              <a:t> </a:t>
            </a:r>
            <a:r>
              <a:rPr lang="et-EE" sz="2400" b="1" dirty="0"/>
              <a:t>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445576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97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fi-FI" sz="2400" b="1" dirty="0" err="1"/>
              <a:t>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11714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56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fi-FI" sz="2400" b="1" dirty="0" err="1"/>
              <a:t>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96009"/>
              </p:ext>
            </p:extLst>
          </p:nvPr>
        </p:nvGraphicFramePr>
        <p:xfrm>
          <a:off x="838200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71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D446-4B16-DDB5-19FD-CF8AF1CD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5C499A">
                    <a:alpha val="20000"/>
                  </a:srgbClr>
                </a:solidFill>
              </a:rPr>
              <a:t>Uuringu</a:t>
            </a:r>
            <a:r>
              <a:rPr lang="en-US" dirty="0">
                <a:solidFill>
                  <a:srgbClr val="5C499A">
                    <a:alpha val="20000"/>
                  </a:srgbClr>
                </a:solidFill>
              </a:rPr>
              <a:t> </a:t>
            </a:r>
            <a:r>
              <a:rPr lang="en-US" dirty="0" err="1">
                <a:solidFill>
                  <a:srgbClr val="5C499A">
                    <a:alpha val="20000"/>
                  </a:srgbClr>
                </a:solidFill>
              </a:rPr>
              <a:t>metoodika</a:t>
            </a:r>
            <a:endParaRPr lang="en-EE" dirty="0">
              <a:solidFill>
                <a:srgbClr val="5C499A">
                  <a:alpha val="20000"/>
                </a:srgb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0202-FFFF-3F1F-8389-CF57C8F2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8048573" cy="5621777"/>
          </a:xfrm>
        </p:spPr>
        <p:txBody>
          <a:bodyPr/>
          <a:lstStyle/>
          <a:p>
            <a:r>
              <a:rPr lang="en-GB" b="1" dirty="0" err="1"/>
              <a:t>Silmast-silma</a:t>
            </a:r>
            <a:r>
              <a:rPr lang="en-GB" b="1" dirty="0"/>
              <a:t>-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telefoniküsitlus</a:t>
            </a:r>
            <a:r>
              <a:rPr lang="en-GB" b="1" dirty="0"/>
              <a:t> </a:t>
            </a:r>
            <a:r>
              <a:rPr lang="en-GB" dirty="0" err="1"/>
              <a:t>kestis</a:t>
            </a:r>
            <a:r>
              <a:rPr lang="en-GB" dirty="0"/>
              <a:t> </a:t>
            </a:r>
            <a:r>
              <a:rPr lang="en-GB" dirty="0" err="1"/>
              <a:t>ajavahemikus</a:t>
            </a:r>
            <a:r>
              <a:rPr lang="en-GB" dirty="0"/>
              <a:t> 4. – 31. </a:t>
            </a:r>
            <a:r>
              <a:rPr lang="en-GB" dirty="0" err="1"/>
              <a:t>jaanuar</a:t>
            </a:r>
            <a:r>
              <a:rPr lang="en-GB" dirty="0"/>
              <a:t> 2022. </a:t>
            </a:r>
            <a:r>
              <a:rPr lang="en-GB" dirty="0" err="1"/>
              <a:t>Küsitlustöö</a:t>
            </a:r>
            <a:r>
              <a:rPr lang="en-GB" dirty="0"/>
              <a:t> </a:t>
            </a:r>
            <a:r>
              <a:rPr lang="en-GB" dirty="0" err="1"/>
              <a:t>läbiviimises</a:t>
            </a:r>
            <a:r>
              <a:rPr lang="en-GB" dirty="0"/>
              <a:t> </a:t>
            </a:r>
            <a:r>
              <a:rPr lang="en-GB" dirty="0" err="1"/>
              <a:t>osales</a:t>
            </a:r>
            <a:r>
              <a:rPr lang="en-GB" dirty="0"/>
              <a:t> 39 </a:t>
            </a:r>
            <a:r>
              <a:rPr lang="en-GB" dirty="0" err="1"/>
              <a:t>küsitlejat</a:t>
            </a:r>
            <a:r>
              <a:rPr lang="en-GB" dirty="0"/>
              <a:t>. </a:t>
            </a:r>
            <a:r>
              <a:rPr lang="en-GB" dirty="0" err="1"/>
              <a:t>Kokku</a:t>
            </a:r>
            <a:r>
              <a:rPr lang="en-GB" dirty="0"/>
              <a:t> </a:t>
            </a:r>
            <a:r>
              <a:rPr lang="en-GB" dirty="0" err="1"/>
              <a:t>prooviti</a:t>
            </a:r>
            <a:r>
              <a:rPr lang="en-GB" dirty="0"/>
              <a:t> </a:t>
            </a:r>
            <a:r>
              <a:rPr lang="en-GB" dirty="0" err="1"/>
              <a:t>silmast-silma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telefoniküsitluse</a:t>
            </a:r>
            <a:r>
              <a:rPr lang="en-GB" dirty="0"/>
              <a:t> </a:t>
            </a:r>
            <a:r>
              <a:rPr lang="en-GB" dirty="0" err="1"/>
              <a:t>etapis</a:t>
            </a:r>
            <a:r>
              <a:rPr lang="en-GB" dirty="0"/>
              <a:t> </a:t>
            </a:r>
            <a:r>
              <a:rPr lang="en-GB" dirty="0" err="1"/>
              <a:t>kontakti</a:t>
            </a:r>
            <a:r>
              <a:rPr lang="en-GB" dirty="0"/>
              <a:t> </a:t>
            </a:r>
            <a:r>
              <a:rPr lang="en-GB" dirty="0" err="1"/>
              <a:t>saada</a:t>
            </a:r>
            <a:r>
              <a:rPr lang="en-GB" dirty="0"/>
              <a:t> 1761 </a:t>
            </a:r>
            <a:r>
              <a:rPr lang="en-GB" dirty="0" err="1"/>
              <a:t>isikuga</a:t>
            </a:r>
            <a:r>
              <a:rPr lang="en-GB" dirty="0"/>
              <a:t>, </a:t>
            </a:r>
            <a:r>
              <a:rPr lang="en-GB" dirty="0" err="1"/>
              <a:t>kellest</a:t>
            </a:r>
            <a:r>
              <a:rPr lang="en-GB" dirty="0"/>
              <a:t> </a:t>
            </a:r>
            <a:r>
              <a:rPr lang="en-GB" dirty="0" err="1"/>
              <a:t>küsitlusele</a:t>
            </a:r>
            <a:r>
              <a:rPr lang="en-GB" dirty="0"/>
              <a:t> </a:t>
            </a:r>
            <a:r>
              <a:rPr lang="en-GB" dirty="0" err="1"/>
              <a:t>vastas</a:t>
            </a:r>
            <a:r>
              <a:rPr lang="en-GB" dirty="0"/>
              <a:t> 649 </a:t>
            </a:r>
            <a:r>
              <a:rPr lang="en-GB" dirty="0" err="1"/>
              <a:t>inimest</a:t>
            </a:r>
            <a:r>
              <a:rPr lang="en-GB" dirty="0"/>
              <a:t>. </a:t>
            </a:r>
            <a:r>
              <a:rPr lang="en-GB" dirty="0" err="1"/>
              <a:t>Vastamisaktiivsus</a:t>
            </a:r>
            <a:r>
              <a:rPr lang="en-GB" dirty="0"/>
              <a:t> </a:t>
            </a:r>
            <a:r>
              <a:rPr lang="en-GB" dirty="0" err="1"/>
              <a:t>selles</a:t>
            </a:r>
            <a:r>
              <a:rPr lang="en-GB" dirty="0"/>
              <a:t> </a:t>
            </a:r>
            <a:r>
              <a:rPr lang="en-GB" dirty="0" err="1"/>
              <a:t>etapis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37%. </a:t>
            </a:r>
            <a:r>
              <a:rPr lang="en-GB" dirty="0" err="1"/>
              <a:t>Ankeedi</a:t>
            </a:r>
            <a:r>
              <a:rPr lang="en-GB" dirty="0"/>
              <a:t> </a:t>
            </a:r>
            <a:r>
              <a:rPr lang="en-GB" dirty="0" err="1"/>
              <a:t>täitmise</a:t>
            </a:r>
            <a:r>
              <a:rPr lang="en-GB" dirty="0"/>
              <a:t> </a:t>
            </a:r>
            <a:r>
              <a:rPr lang="en-GB" dirty="0" err="1"/>
              <a:t>mediaan-aeg</a:t>
            </a:r>
            <a:r>
              <a:rPr lang="en-GB" dirty="0"/>
              <a:t> </a:t>
            </a:r>
            <a:r>
              <a:rPr lang="en-GB" dirty="0" err="1"/>
              <a:t>silmast-silma</a:t>
            </a:r>
            <a:r>
              <a:rPr lang="en-GB" dirty="0"/>
              <a:t>/</a:t>
            </a:r>
            <a:r>
              <a:rPr lang="en-GB" dirty="0" err="1"/>
              <a:t>telefoniintervjuule</a:t>
            </a:r>
            <a:r>
              <a:rPr lang="en-GB" dirty="0"/>
              <a:t> </a:t>
            </a:r>
            <a:r>
              <a:rPr lang="en-GB" dirty="0" err="1"/>
              <a:t>vastamisel</a:t>
            </a:r>
            <a:r>
              <a:rPr lang="en-GB" dirty="0"/>
              <a:t> 48 </a:t>
            </a:r>
            <a:r>
              <a:rPr lang="en-GB" dirty="0" err="1"/>
              <a:t>minutit</a:t>
            </a:r>
            <a:r>
              <a:rPr lang="en-GB" dirty="0"/>
              <a:t>. </a:t>
            </a:r>
            <a:r>
              <a:rPr lang="en-GB" dirty="0" err="1"/>
              <a:t>Kokku</a:t>
            </a:r>
            <a:r>
              <a:rPr lang="en-GB" dirty="0"/>
              <a:t> </a:t>
            </a:r>
            <a:r>
              <a:rPr lang="en-GB" dirty="0" err="1"/>
              <a:t>vastas</a:t>
            </a:r>
            <a:r>
              <a:rPr lang="en-GB" dirty="0"/>
              <a:t> </a:t>
            </a:r>
            <a:r>
              <a:rPr lang="en-GB" dirty="0" err="1"/>
              <a:t>küsitlusele</a:t>
            </a:r>
            <a:r>
              <a:rPr lang="en-GB" dirty="0"/>
              <a:t> 1519 </a:t>
            </a:r>
            <a:r>
              <a:rPr lang="en-GB" dirty="0" err="1"/>
              <a:t>inimest</a:t>
            </a:r>
            <a:r>
              <a:rPr lang="en-GB" dirty="0"/>
              <a:t>. </a:t>
            </a:r>
          </a:p>
          <a:p>
            <a:r>
              <a:rPr lang="en-GB" b="1" dirty="0" err="1"/>
              <a:t>Tulemuste</a:t>
            </a:r>
            <a:r>
              <a:rPr lang="en-GB" b="1" dirty="0"/>
              <a:t> </a:t>
            </a:r>
            <a:r>
              <a:rPr lang="en-GB" b="1" dirty="0" err="1"/>
              <a:t>laiendamisel</a:t>
            </a:r>
            <a:r>
              <a:rPr lang="en-GB" b="1" dirty="0"/>
              <a:t> </a:t>
            </a:r>
            <a:r>
              <a:rPr lang="en-GB" b="1" dirty="0" err="1"/>
              <a:t>üldkogumile</a:t>
            </a:r>
            <a:r>
              <a:rPr lang="en-GB" b="1" dirty="0"/>
              <a:t> </a:t>
            </a:r>
            <a:r>
              <a:rPr lang="en-GB" dirty="0"/>
              <a:t>(18-75-aastased) </a:t>
            </a:r>
            <a:r>
              <a:rPr lang="en-GB" dirty="0" err="1"/>
              <a:t>tekkida</a:t>
            </a:r>
            <a:r>
              <a:rPr lang="en-GB" dirty="0"/>
              <a:t> </a:t>
            </a:r>
            <a:r>
              <a:rPr lang="en-GB" dirty="0" err="1"/>
              <a:t>võiva</a:t>
            </a:r>
            <a:r>
              <a:rPr lang="en-GB" dirty="0"/>
              <a:t> </a:t>
            </a:r>
            <a:r>
              <a:rPr lang="en-GB" dirty="0" err="1"/>
              <a:t>maksimaalse</a:t>
            </a:r>
            <a:r>
              <a:rPr lang="en-GB" dirty="0"/>
              <a:t> </a:t>
            </a:r>
            <a:r>
              <a:rPr lang="en-GB" dirty="0" err="1"/>
              <a:t>valimivea</a:t>
            </a:r>
            <a:r>
              <a:rPr lang="en-GB" dirty="0"/>
              <a:t> </a:t>
            </a:r>
            <a:r>
              <a:rPr lang="en-GB" dirty="0" err="1"/>
              <a:t>suurus</a:t>
            </a:r>
            <a:r>
              <a:rPr lang="en-GB" dirty="0"/>
              <a:t> </a:t>
            </a:r>
            <a:r>
              <a:rPr lang="en-GB" dirty="0" err="1"/>
              <a:t>jääb</a:t>
            </a:r>
            <a:r>
              <a:rPr lang="en-GB" dirty="0"/>
              <a:t> 1500 </a:t>
            </a:r>
            <a:r>
              <a:rPr lang="en-GB" dirty="0" err="1"/>
              <a:t>vastajaga</a:t>
            </a:r>
            <a:r>
              <a:rPr lang="en-GB" dirty="0"/>
              <a:t> </a:t>
            </a:r>
            <a:r>
              <a:rPr lang="en-GB" dirty="0" err="1"/>
              <a:t>lõppvalimi</a:t>
            </a:r>
            <a:r>
              <a:rPr lang="en-GB" dirty="0"/>
              <a:t> </a:t>
            </a:r>
            <a:r>
              <a:rPr lang="en-GB" dirty="0" err="1"/>
              <a:t>puhul</a:t>
            </a:r>
            <a:r>
              <a:rPr lang="en-GB" dirty="0"/>
              <a:t> 95%-</a:t>
            </a:r>
            <a:r>
              <a:rPr lang="en-GB" dirty="0" err="1"/>
              <a:t>lisel</a:t>
            </a:r>
            <a:r>
              <a:rPr lang="en-GB" dirty="0"/>
              <a:t> </a:t>
            </a:r>
            <a:r>
              <a:rPr lang="en-GB" dirty="0" err="1"/>
              <a:t>usaldusnivool</a:t>
            </a:r>
            <a:r>
              <a:rPr lang="en-GB" dirty="0"/>
              <a:t> 2,5% </a:t>
            </a:r>
            <a:r>
              <a:rPr lang="en-GB" dirty="0" err="1"/>
              <a:t>piiresse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E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DE13FF-AEE3-20E9-C857-E75AACDD0FA1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5412874" cy="0"/>
          </a:xfrm>
          <a:prstGeom prst="line">
            <a:avLst/>
          </a:prstGeom>
          <a:ln w="120650">
            <a:solidFill>
              <a:srgbClr val="FFC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80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fi-FI" sz="2400" b="1" dirty="0" err="1"/>
              <a:t>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875311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20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fi-FI" sz="2400" b="1" dirty="0" err="1"/>
              <a:t>ööalase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39232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256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294223"/>
              </p:ext>
            </p:extLst>
          </p:nvPr>
        </p:nvGraphicFramePr>
        <p:xfrm>
          <a:off x="838200" y="1358577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68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02754"/>
              </p:ext>
            </p:extLst>
          </p:nvPr>
        </p:nvGraphicFramePr>
        <p:xfrm>
          <a:off x="838200" y="1358577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47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tegevused (3)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223275"/>
              </p:ext>
            </p:extLst>
          </p:nvPr>
        </p:nvGraphicFramePr>
        <p:xfrm>
          <a:off x="838200" y="136700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09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 iseloom ja tööpäeva füüsiline koormus </a:t>
            </a:r>
            <a:r>
              <a:rPr lang="et-EE" sz="2400" b="1" u="sng" dirty="0"/>
              <a:t>ühtlase</a:t>
            </a:r>
            <a:r>
              <a:rPr lang="et-EE" sz="2400" b="1" dirty="0"/>
              <a:t> koormusega </a:t>
            </a:r>
            <a:r>
              <a:rPr lang="fi-FI" sz="2400" b="1" dirty="0" err="1"/>
              <a:t>tööa</a:t>
            </a:r>
            <a:r>
              <a:rPr lang="et-EE" sz="2400" b="1" dirty="0" err="1"/>
              <a:t>jast</a:t>
            </a:r>
            <a:r>
              <a:rPr lang="et-EE" sz="2400" b="1" dirty="0"/>
              <a:t>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48648"/>
              </p:ext>
            </p:extLst>
          </p:nvPr>
        </p:nvGraphicFramePr>
        <p:xfrm>
          <a:off x="838200" y="134137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837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7983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ühtlase</a:t>
            </a:r>
            <a:r>
              <a:rPr lang="et-EE" sz="2400" b="1" dirty="0"/>
              <a:t> koormusega </a:t>
            </a:r>
            <a:r>
              <a:rPr lang="fi-FI" sz="2400" b="1" dirty="0" err="1"/>
              <a:t>tööa</a:t>
            </a:r>
            <a:r>
              <a:rPr lang="et-EE" sz="2400" b="1" dirty="0" err="1"/>
              <a:t>jast</a:t>
            </a:r>
            <a:r>
              <a:rPr lang="et-EE" sz="2400" b="1" dirty="0"/>
              <a:t> ja rahulolu koormusega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00192"/>
              </p:ext>
            </p:extLst>
          </p:nvPr>
        </p:nvGraphicFramePr>
        <p:xfrm>
          <a:off x="838200" y="133395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678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suure koormusega perioodil </a:t>
            </a:r>
            <a:r>
              <a:rPr lang="et-EE" sz="2400" b="1" dirty="0"/>
              <a:t>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36504"/>
              </p:ext>
            </p:extLst>
          </p:nvPr>
        </p:nvGraphicFramePr>
        <p:xfrm>
          <a:off x="838200" y="134497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36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6798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suure koormusega perioodil </a:t>
            </a:r>
            <a:r>
              <a:rPr lang="et-EE" sz="2400" b="1" dirty="0"/>
              <a:t>ja rahulolu koormusega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17199"/>
              </p:ext>
            </p:extLst>
          </p:nvPr>
        </p:nvGraphicFramePr>
        <p:xfrm>
          <a:off x="838200" y="134497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0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Tööpäeva füüsiline koormus </a:t>
            </a:r>
            <a:r>
              <a:rPr lang="et-EE" sz="2400" b="1" u="sng" dirty="0"/>
              <a:t>väiksese koormusega perioodil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434396"/>
              </p:ext>
            </p:extLst>
          </p:nvPr>
        </p:nvGraphicFramePr>
        <p:xfrm>
          <a:off x="838200" y="133395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58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D446-4B16-DDB5-19FD-CF8AF1CD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Uuringu</a:t>
            </a:r>
            <a:r>
              <a:rPr lang="en-US" dirty="0"/>
              <a:t> </a:t>
            </a:r>
            <a:r>
              <a:rPr lang="en-US" dirty="0" err="1"/>
              <a:t>meeskond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0202-FFFF-3F1F-8389-CF57C8F2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Uuringu</a:t>
            </a:r>
            <a:r>
              <a:rPr lang="en-GB" b="1" dirty="0"/>
              <a:t> </a:t>
            </a:r>
            <a:r>
              <a:rPr lang="en-GB" b="1" dirty="0" err="1"/>
              <a:t>läbi</a:t>
            </a:r>
            <a:r>
              <a:rPr lang="en-GB" b="1" dirty="0"/>
              <a:t> </a:t>
            </a:r>
            <a:r>
              <a:rPr lang="en-GB" b="1" dirty="0" err="1"/>
              <a:t>viinud</a:t>
            </a:r>
            <a:r>
              <a:rPr lang="en-GB" b="1" dirty="0"/>
              <a:t> </a:t>
            </a:r>
            <a:r>
              <a:rPr lang="en-GB" b="1" dirty="0" err="1"/>
              <a:t>meeskond</a:t>
            </a:r>
            <a:endParaRPr lang="en-GB" b="1" dirty="0"/>
          </a:p>
          <a:p>
            <a:r>
              <a:rPr lang="en-GB" b="1" dirty="0" err="1"/>
              <a:t>Peeter</a:t>
            </a:r>
            <a:r>
              <a:rPr lang="en-GB" b="1" dirty="0"/>
              <a:t> </a:t>
            </a:r>
            <a:r>
              <a:rPr lang="en-GB" b="1" dirty="0" err="1"/>
              <a:t>Lusmägi</a:t>
            </a:r>
            <a:r>
              <a:rPr lang="en-GB" dirty="0"/>
              <a:t>, </a:t>
            </a:r>
            <a:r>
              <a:rPr lang="en-GB" dirty="0" err="1"/>
              <a:t>Phd</a:t>
            </a:r>
            <a:r>
              <a:rPr lang="en-GB" dirty="0"/>
              <a:t>, </a:t>
            </a:r>
            <a:r>
              <a:rPr lang="en-GB" dirty="0" err="1"/>
              <a:t>sotsioloogia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Olümpiakomitee</a:t>
            </a:r>
            <a:r>
              <a:rPr lang="en-GB" dirty="0"/>
              <a:t>, Sport </a:t>
            </a:r>
            <a:r>
              <a:rPr lang="en-GB" dirty="0" err="1"/>
              <a:t>kõigile</a:t>
            </a:r>
            <a:r>
              <a:rPr lang="en-GB" dirty="0"/>
              <a:t>. </a:t>
            </a:r>
            <a:r>
              <a:rPr lang="en-GB" dirty="0" err="1"/>
              <a:t>Analüütik-ekspert</a:t>
            </a:r>
            <a:endParaRPr lang="en-GB" dirty="0"/>
          </a:p>
          <a:p>
            <a:r>
              <a:rPr lang="en-GB" b="1" dirty="0"/>
              <a:t>Evelin </a:t>
            </a:r>
            <a:r>
              <a:rPr lang="en-GB" b="1" dirty="0" err="1"/>
              <a:t>Mäestu</a:t>
            </a:r>
            <a:r>
              <a:rPr lang="en-GB" dirty="0"/>
              <a:t>, </a:t>
            </a:r>
            <a:r>
              <a:rPr lang="en-GB" dirty="0" err="1"/>
              <a:t>Phd</a:t>
            </a:r>
            <a:r>
              <a:rPr lang="en-GB" dirty="0"/>
              <a:t>, </a:t>
            </a:r>
            <a:r>
              <a:rPr lang="en-GB" dirty="0" err="1"/>
              <a:t>liikumis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sporditeadused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Tartu </a:t>
            </a:r>
            <a:r>
              <a:rPr lang="en-GB" dirty="0" err="1"/>
              <a:t>Ülikooli</a:t>
            </a:r>
            <a:r>
              <a:rPr lang="en-GB" dirty="0"/>
              <a:t> </a:t>
            </a:r>
            <a:r>
              <a:rPr lang="en-GB" dirty="0" err="1"/>
              <a:t>Sporditeaduste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Füsioteraapia</a:t>
            </a:r>
            <a:r>
              <a:rPr lang="en-GB" dirty="0"/>
              <a:t> </a:t>
            </a:r>
            <a:r>
              <a:rPr lang="en-GB" dirty="0" err="1"/>
              <a:t>Liikumislabor</a:t>
            </a:r>
            <a:r>
              <a:rPr lang="en-GB" dirty="0"/>
              <a:t>, </a:t>
            </a:r>
            <a:r>
              <a:rPr lang="en-GB" dirty="0" err="1"/>
              <a:t>teadur</a:t>
            </a:r>
            <a:endParaRPr lang="en-GB" dirty="0"/>
          </a:p>
          <a:p>
            <a:r>
              <a:rPr lang="en-GB" b="1" dirty="0"/>
              <a:t>Merlin Rehema,</a:t>
            </a:r>
            <a:r>
              <a:rPr lang="en-GB" dirty="0"/>
              <a:t> </a:t>
            </a:r>
            <a:r>
              <a:rPr lang="en-GB" dirty="0" err="1"/>
              <a:t>Msc</a:t>
            </a:r>
            <a:r>
              <a:rPr lang="en-GB" dirty="0"/>
              <a:t>, </a:t>
            </a:r>
            <a:r>
              <a:rPr lang="en-GB" dirty="0" err="1"/>
              <a:t>linnakorraldus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Tallinna</a:t>
            </a:r>
            <a:r>
              <a:rPr lang="en-GB" dirty="0"/>
              <a:t> </a:t>
            </a:r>
            <a:r>
              <a:rPr lang="en-GB" dirty="0" err="1"/>
              <a:t>Ülikooli</a:t>
            </a:r>
            <a:r>
              <a:rPr lang="en-GB" dirty="0"/>
              <a:t> </a:t>
            </a:r>
            <a:r>
              <a:rPr lang="en-GB" dirty="0" err="1"/>
              <a:t>doktorant</a:t>
            </a:r>
            <a:r>
              <a:rPr lang="en-GB" dirty="0"/>
              <a:t>. Stockholm Environment Institute Tallinn, </a:t>
            </a:r>
            <a:r>
              <a:rPr lang="en-GB" dirty="0" err="1"/>
              <a:t>ekspert</a:t>
            </a:r>
            <a:endParaRPr lang="en-GB" dirty="0"/>
          </a:p>
          <a:p>
            <a:r>
              <a:rPr lang="en-GB" b="1" dirty="0"/>
              <a:t>Mart </a:t>
            </a:r>
            <a:r>
              <a:rPr lang="en-GB" b="1" dirty="0" err="1"/>
              <a:t>Einasto</a:t>
            </a:r>
            <a:r>
              <a:rPr lang="en-GB" b="1" dirty="0"/>
              <a:t>, </a:t>
            </a:r>
            <a:r>
              <a:rPr lang="en-GB" dirty="0"/>
              <a:t>MSc, </a:t>
            </a:r>
            <a:r>
              <a:rPr lang="en-GB" dirty="0" err="1"/>
              <a:t>sotsioloogia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koordinaator</a:t>
            </a:r>
            <a:r>
              <a:rPr lang="en-GB" dirty="0"/>
              <a:t>. </a:t>
            </a:r>
            <a:r>
              <a:rPr lang="en-GB" dirty="0" err="1"/>
              <a:t>Tallinna</a:t>
            </a:r>
            <a:r>
              <a:rPr lang="en-GB" dirty="0"/>
              <a:t> </a:t>
            </a:r>
            <a:r>
              <a:rPr lang="en-GB" dirty="0" err="1"/>
              <a:t>Ülikooli</a:t>
            </a:r>
            <a:r>
              <a:rPr lang="en-GB" dirty="0"/>
              <a:t> </a:t>
            </a:r>
            <a:r>
              <a:rPr lang="en-GB" dirty="0" err="1"/>
              <a:t>doktorant</a:t>
            </a:r>
            <a:r>
              <a:rPr lang="en-GB" dirty="0"/>
              <a:t>, </a:t>
            </a:r>
            <a:r>
              <a:rPr lang="en-GB"/>
              <a:t>nooremteadur </a:t>
            </a:r>
            <a:endParaRPr lang="en-GB" dirty="0"/>
          </a:p>
          <a:p>
            <a:endParaRPr lang="en-E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C636B1-BBA0-0270-EA47-ABD66AB073C4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5343181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40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Transpordi kasutajate tüübid </a:t>
            </a:r>
            <a:br>
              <a:rPr lang="et-EE" b="1" dirty="0"/>
            </a:br>
            <a:r>
              <a:rPr lang="et-EE" b="1" dirty="0"/>
              <a:t>peamise transpordivahendi kasutuse alusel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680179-AA6B-6CF6-8F83-C0593AB4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32245"/>
              </p:ext>
            </p:extLst>
          </p:nvPr>
        </p:nvGraphicFramePr>
        <p:xfrm>
          <a:off x="4112780" y="2511522"/>
          <a:ext cx="8915581" cy="368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2502226"/>
            <a:ext cx="5054236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Transpordi kasutajate tüübid vastavalt peamisele kasutusele: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Enamasti autoga: </a:t>
            </a:r>
            <a:r>
              <a:rPr lang="et-EE" sz="1600" dirty="0"/>
              <a:t>üle kahe korra neljast kasutussituatsioonist kasutab autot (või mootorratast, või elektrijalgratast)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Enamasti ühistranspordiga:</a:t>
            </a:r>
            <a:r>
              <a:rPr lang="et-EE" sz="1600" dirty="0"/>
              <a:t> üle kahe korra neljast kasutussituatsioonist kasutab ühistransporti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Enamasti lihasjõul:</a:t>
            </a:r>
            <a:r>
              <a:rPr lang="et-EE" sz="1600" dirty="0"/>
              <a:t> üle kahe korra neljast kasutussituatsioonist kasutab lihasjõudu. 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Küsiti ka mootorratta või elektrijalgratta kohta (liideti autokasutajatega) ning jalgratta või </a:t>
            </a:r>
            <a:br>
              <a:rPr lang="et-EE" sz="1800" dirty="0"/>
            </a:br>
            <a:r>
              <a:rPr lang="et-EE" sz="1800" dirty="0" err="1"/>
              <a:t>tõuksi</a:t>
            </a:r>
            <a:r>
              <a:rPr lang="et-EE" sz="1800" dirty="0"/>
              <a:t> kohta (liideti lihasjõul liikujate hulka)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1800" dirty="0"/>
              <a:t>Tänu talvisele ajale oli mootor-, jalg või tõukeratta kasutajaid väga vähe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84C8F5-370D-D5F9-5D97-39B0D8695150}"/>
              </a:ext>
            </a:extLst>
          </p:cNvPr>
          <p:cNvCxnSpPr>
            <a:cxnSpLocks/>
          </p:cNvCxnSpPr>
          <p:nvPr/>
        </p:nvCxnSpPr>
        <p:spPr>
          <a:xfrm>
            <a:off x="0" y="1808163"/>
            <a:ext cx="10906699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05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nn-NO" sz="2400" b="1" dirty="0"/>
              <a:t>ranspordivahendi</a:t>
            </a:r>
            <a:r>
              <a:rPr lang="et-EE" sz="2400" b="1" dirty="0"/>
              <a:t>te</a:t>
            </a:r>
            <a:r>
              <a:rPr lang="nn-NO" sz="2400" b="1" dirty="0"/>
              <a:t> </a:t>
            </a:r>
            <a:r>
              <a:rPr lang="et-EE" sz="2400" b="1" dirty="0"/>
              <a:t>kasutus </a:t>
            </a:r>
            <a:r>
              <a:rPr lang="nn-NO" sz="2400" b="1" dirty="0"/>
              <a:t>igapäevasel liikumisel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094154"/>
              </p:ext>
            </p:extLst>
          </p:nvPr>
        </p:nvGraphicFramePr>
        <p:xfrm>
          <a:off x="838200" y="145773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12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nn-NO" sz="2400" b="1" dirty="0"/>
              <a:t>ranspordivahendi</a:t>
            </a:r>
            <a:r>
              <a:rPr lang="et-EE" sz="2400" b="1" dirty="0"/>
              <a:t>te</a:t>
            </a:r>
            <a:r>
              <a:rPr lang="nn-NO" sz="2400" b="1" dirty="0"/>
              <a:t> </a:t>
            </a:r>
            <a:r>
              <a:rPr lang="et-EE" sz="2400" b="1" dirty="0"/>
              <a:t>kasutus </a:t>
            </a:r>
            <a:r>
              <a:rPr lang="nn-NO" sz="2400" b="1" dirty="0"/>
              <a:t>tööle/kooli liikumisel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67447"/>
              </p:ext>
            </p:extLst>
          </p:nvPr>
        </p:nvGraphicFramePr>
        <p:xfrm>
          <a:off x="838200" y="1435696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402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nn-NO" sz="2400" b="1" dirty="0"/>
              <a:t>ranspordivahendi</a:t>
            </a:r>
            <a:r>
              <a:rPr lang="et-EE" sz="2400" b="1" dirty="0"/>
              <a:t>te</a:t>
            </a:r>
            <a:r>
              <a:rPr lang="nn-NO" sz="2400" b="1" dirty="0"/>
              <a:t> </a:t>
            </a:r>
            <a:r>
              <a:rPr lang="et-EE" sz="2400" b="1" dirty="0"/>
              <a:t>kasutus </a:t>
            </a:r>
            <a:r>
              <a:rPr lang="nn-NO" sz="2400" b="1" dirty="0"/>
              <a:t>poes käimiseks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13409"/>
              </p:ext>
            </p:extLst>
          </p:nvPr>
        </p:nvGraphicFramePr>
        <p:xfrm>
          <a:off x="838200" y="145773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12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</a:t>
            </a:r>
            <a:r>
              <a:rPr lang="nn-NO" sz="2400" b="1" dirty="0"/>
              <a:t>ranspordivahendi</a:t>
            </a:r>
            <a:r>
              <a:rPr lang="et-EE" sz="2400" b="1" dirty="0"/>
              <a:t>te</a:t>
            </a:r>
            <a:r>
              <a:rPr lang="nn-NO" sz="2400" b="1" dirty="0"/>
              <a:t> </a:t>
            </a:r>
            <a:r>
              <a:rPr lang="et-EE" sz="2400" b="1" dirty="0"/>
              <a:t>kasutus </a:t>
            </a:r>
            <a:r>
              <a:rPr lang="nn-NO" sz="2400" b="1" dirty="0"/>
              <a:t>sõpradel või sugulastel külas käimiseks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29906"/>
              </p:ext>
            </p:extLst>
          </p:nvPr>
        </p:nvGraphicFramePr>
        <p:xfrm>
          <a:off x="838200" y="142680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488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n-US" sz="2400" b="1" dirty="0" err="1"/>
              <a:t>Kaugus</a:t>
            </a:r>
            <a:r>
              <a:rPr lang="en-US" sz="2400" b="1" dirty="0"/>
              <a:t> t</a:t>
            </a:r>
            <a:r>
              <a:rPr lang="et-EE" sz="2400" b="1" dirty="0"/>
              <a:t>öö(õppe)</a:t>
            </a:r>
            <a:r>
              <a:rPr lang="en-US" sz="2400" b="1" dirty="0" err="1"/>
              <a:t>kohast</a:t>
            </a:r>
            <a:r>
              <a:rPr lang="en-US" sz="2400" b="1" dirty="0"/>
              <a:t> ja </a:t>
            </a:r>
            <a:r>
              <a:rPr lang="en-US" sz="2400" b="1" dirty="0" err="1"/>
              <a:t>ajakulu</a:t>
            </a:r>
            <a:r>
              <a:rPr lang="en-US" sz="2400" b="1" dirty="0"/>
              <a:t> </a:t>
            </a:r>
            <a:r>
              <a:rPr lang="et-EE" sz="2400" b="1" dirty="0"/>
              <a:t>sinna jõudmiseks (töötajad/õppijad) 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602690"/>
              </p:ext>
            </p:extLst>
          </p:nvPr>
        </p:nvGraphicFramePr>
        <p:xfrm>
          <a:off x="838200" y="124582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145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(töötajad/õppijad) - 1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7173"/>
              </p:ext>
            </p:extLst>
          </p:nvPr>
        </p:nvGraphicFramePr>
        <p:xfrm>
          <a:off x="838200" y="125683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864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(töötajad/õppijad) - 2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522872"/>
              </p:ext>
            </p:extLst>
          </p:nvPr>
        </p:nvGraphicFramePr>
        <p:xfrm>
          <a:off x="838200" y="124582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995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(kõik vastajad)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73428"/>
              </p:ext>
            </p:extLst>
          </p:nvPr>
        </p:nvGraphicFramePr>
        <p:xfrm>
          <a:off x="838200" y="125683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805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 hooajalisus (kõik vastajad)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606485"/>
              </p:ext>
            </p:extLst>
          </p:nvPr>
        </p:nvGraphicFramePr>
        <p:xfrm>
          <a:off x="838200" y="131141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67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1144D9-BF7B-F61C-4196-55BD8C568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70170"/>
              </p:ext>
            </p:extLst>
          </p:nvPr>
        </p:nvGraphicFramePr>
        <p:xfrm>
          <a:off x="341515" y="2140302"/>
          <a:ext cx="5210985" cy="436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07485" imgH="5199724" progId="Word.Document.12">
                  <p:embed/>
                </p:oleObj>
              </mc:Choice>
              <mc:Fallback>
                <p:oleObj name="Document" r:id="rId2" imgW="6207485" imgH="5199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515" y="2140302"/>
                        <a:ext cx="5210985" cy="436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73F2DE6-DF51-DE7A-C9B6-E3D74192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T1. </a:t>
            </a:r>
            <a:r>
              <a:rPr lang="fi-FI" dirty="0" err="1"/>
              <a:t>Kaalumata</a:t>
            </a:r>
            <a:r>
              <a:rPr lang="fi-FI" dirty="0"/>
              <a:t> </a:t>
            </a:r>
            <a:r>
              <a:rPr lang="fi-FI" dirty="0" err="1"/>
              <a:t>ning</a:t>
            </a:r>
            <a:r>
              <a:rPr lang="fi-FI" dirty="0"/>
              <a:t> </a:t>
            </a:r>
            <a:r>
              <a:rPr lang="fi-FI" dirty="0" err="1"/>
              <a:t>kaalutud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valimi</a:t>
            </a:r>
            <a:r>
              <a:rPr lang="fi-FI" dirty="0"/>
              <a:t> ja </a:t>
            </a:r>
            <a:r>
              <a:rPr lang="fi-FI" dirty="0" err="1"/>
              <a:t>üldkogumi</a:t>
            </a:r>
            <a:r>
              <a:rPr lang="fi-FI" dirty="0"/>
              <a:t> </a:t>
            </a:r>
            <a:r>
              <a:rPr lang="fi-FI" dirty="0" err="1"/>
              <a:t>jagunemine</a:t>
            </a:r>
            <a:endParaRPr lang="en-E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6F7A8A-ECB0-EA46-F93B-BEB69238D91C}"/>
              </a:ext>
            </a:extLst>
          </p:cNvPr>
          <p:cNvCxnSpPr>
            <a:cxnSpLocks/>
          </p:cNvCxnSpPr>
          <p:nvPr/>
        </p:nvCxnSpPr>
        <p:spPr>
          <a:xfrm>
            <a:off x="0" y="1808163"/>
            <a:ext cx="8325853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22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külmal ja vihmasel ajal (aasta ringi ühtmoodi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4052"/>
              </p:ext>
            </p:extLst>
          </p:nvPr>
        </p:nvGraphicFramePr>
        <p:xfrm>
          <a:off x="854279" y="120175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21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Liikumine erinevatel hooaegadel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033556"/>
              </p:ext>
            </p:extLst>
          </p:nvPr>
        </p:nvGraphicFramePr>
        <p:xfrm>
          <a:off x="854279" y="125683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378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soojal ja kuival ajal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650824"/>
              </p:ext>
            </p:extLst>
          </p:nvPr>
        </p:nvGraphicFramePr>
        <p:xfrm>
          <a:off x="854279" y="121277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869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külmal ja vihmasel ajal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999300"/>
              </p:ext>
            </p:extLst>
          </p:nvPr>
        </p:nvGraphicFramePr>
        <p:xfrm>
          <a:off x="854279" y="122378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339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viimasel nädalavahetusel (kõik)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86267"/>
              </p:ext>
            </p:extLst>
          </p:nvPr>
        </p:nvGraphicFramePr>
        <p:xfrm>
          <a:off x="854279" y="123480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540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transpordialase liikumisega (kõik)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11324"/>
              </p:ext>
            </p:extLst>
          </p:nvPr>
        </p:nvGraphicFramePr>
        <p:xfrm>
          <a:off x="854279" y="124582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640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 </a:t>
            </a:r>
            <a:r>
              <a:rPr lang="fi-FI" sz="2400" b="1" dirty="0" err="1"/>
              <a:t>liikumisaktiivsuse</a:t>
            </a:r>
            <a:r>
              <a:rPr lang="fi-FI" sz="2400" b="1" dirty="0"/>
              <a:t> </a:t>
            </a:r>
            <a:r>
              <a:rPr lang="et-EE" sz="2400" b="1" dirty="0"/>
              <a:t>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737389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921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66638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459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</a:t>
            </a:r>
            <a:r>
              <a:rPr lang="fi-FI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020261"/>
              </p:ext>
            </p:extLst>
          </p:nvPr>
        </p:nvGraphicFramePr>
        <p:xfrm>
          <a:off x="838200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154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761589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19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E809-3216-60F4-7A86-E430B22E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Aruande ülesehitus (1)</a:t>
            </a:r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86F37B98-0EE4-7272-78BF-8B052FDFEF91}"/>
              </a:ext>
            </a:extLst>
          </p:cNvPr>
          <p:cNvSpPr/>
          <p:nvPr/>
        </p:nvSpPr>
        <p:spPr>
          <a:xfrm>
            <a:off x="839788" y="1597244"/>
            <a:ext cx="1717165" cy="4603531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Kokkuvõte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Uuringu metoodika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Põhimõisted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Koond-kokkuvõte füüsilise aktiivsuse vaates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920E05AC-552E-D37C-C594-083D37A89E55}"/>
              </a:ext>
            </a:extLst>
          </p:cNvPr>
          <p:cNvSpPr/>
          <p:nvPr/>
        </p:nvSpPr>
        <p:spPr>
          <a:xfrm>
            <a:off x="2550444" y="1588694"/>
            <a:ext cx="1717165" cy="2911311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Tööelu</a:t>
            </a: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Tööalane aktiivsus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Aktiivsus-minutid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  aktiivsusega töödele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Rahulolu tööalase aktiivsusega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EF7E2AD0-C1C9-DC31-8544-51E13B5C8479}"/>
              </a:ext>
            </a:extLst>
          </p:cNvPr>
          <p:cNvSpPr/>
          <p:nvPr/>
        </p:nvSpPr>
        <p:spPr>
          <a:xfrm>
            <a:off x="4266167" y="1597244"/>
            <a:ext cx="1717165" cy="4603531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Transport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Transpordi kasutus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Hoiakud transpordi suhtes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erinevale transpordile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Rahulolu transpordi-alase aktiivsusega</a:t>
            </a: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2E0141-FCEF-FD43-45A4-6A539AD7D4EC}"/>
              </a:ext>
            </a:extLst>
          </p:cNvPr>
          <p:cNvSpPr/>
          <p:nvPr/>
        </p:nvSpPr>
        <p:spPr>
          <a:xfrm>
            <a:off x="2278709" y="5288571"/>
            <a:ext cx="1981371" cy="60400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Mittetöötavad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31D57FD5-AA5B-ACAC-3266-3A4F27BB7634}"/>
              </a:ext>
            </a:extLst>
          </p:cNvPr>
          <p:cNvSpPr/>
          <p:nvPr/>
        </p:nvSpPr>
        <p:spPr>
          <a:xfrm>
            <a:off x="6003154" y="1597244"/>
            <a:ext cx="1697566" cy="3381123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err="1">
                <a:solidFill>
                  <a:schemeClr val="tx1"/>
                </a:solidFill>
              </a:rPr>
              <a:t>Aiat</a:t>
            </a:r>
            <a:r>
              <a:rPr lang="et-EE" sz="1400" b="1" dirty="0">
                <a:solidFill>
                  <a:schemeClr val="tx1"/>
                </a:solidFill>
              </a:rPr>
              <a:t>öö</a:t>
            </a:r>
            <a:r>
              <a:rPr lang="en-US" sz="1400" b="1" dirty="0">
                <a:solidFill>
                  <a:schemeClr val="tx1"/>
                </a:solidFill>
              </a:rPr>
              <a:t>d</a:t>
            </a: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Aiatööde alased hoiakud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  aktiivsusega aiatöödele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57A5180D-8598-6B22-8B61-5D64EBEDDEED}"/>
              </a:ext>
            </a:extLst>
          </p:cNvPr>
          <p:cNvSpPr/>
          <p:nvPr/>
        </p:nvSpPr>
        <p:spPr>
          <a:xfrm>
            <a:off x="9418108" y="1588694"/>
            <a:ext cx="1694499" cy="3482140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Koduloom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Loomaga seotus aktiivsus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jalutamisele loomaga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t-EE" sz="1400" dirty="0">
              <a:solidFill>
                <a:schemeClr val="tx1"/>
              </a:solidFill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37219F46-B321-8047-6F68-F6470B6A4680}"/>
              </a:ext>
            </a:extLst>
          </p:cNvPr>
          <p:cNvSpPr/>
          <p:nvPr/>
        </p:nvSpPr>
        <p:spPr>
          <a:xfrm>
            <a:off x="7720542" y="1597244"/>
            <a:ext cx="1697566" cy="4603531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Kodu koristamine</a:t>
            </a: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Kodu koristamise aktiivsus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Koristamise alased hoiakud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  aktiivsusega koristamisele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E32AD0-F856-4933-773D-092355510805}"/>
              </a:ext>
            </a:extLst>
          </p:cNvPr>
          <p:cNvSpPr/>
          <p:nvPr/>
        </p:nvSpPr>
        <p:spPr>
          <a:xfrm>
            <a:off x="5719349" y="5288571"/>
            <a:ext cx="1981371" cy="60400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Ei ole aiamaad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7038F60-2451-4E44-BD8B-83824947DE19}"/>
              </a:ext>
            </a:extLst>
          </p:cNvPr>
          <p:cNvSpPr/>
          <p:nvPr/>
        </p:nvSpPr>
        <p:spPr>
          <a:xfrm>
            <a:off x="9153902" y="5288571"/>
            <a:ext cx="1981371" cy="60400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Ei ole kodulooma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483E46-4462-0D81-5A3A-B096A2CFA2D1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6125378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89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819391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055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(töötajad/õppijad) - 1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745023"/>
              </p:ext>
            </p:extLst>
          </p:nvPr>
        </p:nvGraphicFramePr>
        <p:xfrm>
          <a:off x="838200" y="125683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621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(töötajad/õppijad) - 2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807425"/>
              </p:ext>
            </p:extLst>
          </p:nvPr>
        </p:nvGraphicFramePr>
        <p:xfrm>
          <a:off x="838200" y="124582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487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Transpordialased hoiakud (kõik vastajad)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884217"/>
              </p:ext>
            </p:extLst>
          </p:nvPr>
        </p:nvGraphicFramePr>
        <p:xfrm>
          <a:off x="838200" y="1264483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3047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Transpordi hooajalisus (kõik vastajad)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47074"/>
              </p:ext>
            </p:extLst>
          </p:nvPr>
        </p:nvGraphicFramePr>
        <p:xfrm>
          <a:off x="838200" y="127836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369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külmal ja vihmasel ajal (aasta ringi ühtmoodi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3387"/>
              </p:ext>
            </p:extLst>
          </p:nvPr>
        </p:nvGraphicFramePr>
        <p:xfrm>
          <a:off x="854279" y="123480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040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Liikumine erinevatel hooaegadel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56521"/>
              </p:ext>
            </p:extLst>
          </p:nvPr>
        </p:nvGraphicFramePr>
        <p:xfrm>
          <a:off x="854279" y="123480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02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soojal ja kuival ajal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332190"/>
              </p:ext>
            </p:extLst>
          </p:nvPr>
        </p:nvGraphicFramePr>
        <p:xfrm>
          <a:off x="854279" y="121277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0078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külmal ja vihmasel ajal (hooajati erinevalt liikujad)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97040"/>
              </p:ext>
            </p:extLst>
          </p:nvPr>
        </p:nvGraphicFramePr>
        <p:xfrm>
          <a:off x="854279" y="124582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880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Liikumisaeg viimasel nädalavahetusel (kõik)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82123"/>
              </p:ext>
            </p:extLst>
          </p:nvPr>
        </p:nvGraphicFramePr>
        <p:xfrm>
          <a:off x="838200" y="123167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8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E809-3216-60F4-7A86-E430B22E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Aruande ülesehitus (2)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2E0141-FCEF-FD43-45A4-6A539AD7D4EC}"/>
              </a:ext>
            </a:extLst>
          </p:cNvPr>
          <p:cNvSpPr/>
          <p:nvPr/>
        </p:nvSpPr>
        <p:spPr>
          <a:xfrm>
            <a:off x="4271947" y="4654744"/>
            <a:ext cx="2087507" cy="5799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Endised </a:t>
            </a:r>
            <a:r>
              <a:rPr lang="et-EE" dirty="0" err="1">
                <a:solidFill>
                  <a:schemeClr val="tx1"/>
                </a:solidFill>
              </a:rPr>
              <a:t>sportijad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B88B38A7-BFB6-DE68-0F10-E702E31FBE8D}"/>
              </a:ext>
            </a:extLst>
          </p:cNvPr>
          <p:cNvSpPr/>
          <p:nvPr/>
        </p:nvSpPr>
        <p:spPr>
          <a:xfrm>
            <a:off x="2735930" y="1585266"/>
            <a:ext cx="1793372" cy="4639447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Huvi spordielu vastu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Koond-aiatööde füüsilisest aktiivsusest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Aiatööde alased hoiakud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  aktiivsusega aiatöödele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F349B9F0-89A4-E242-87F0-478A6C1A41AE}"/>
              </a:ext>
            </a:extLst>
          </p:cNvPr>
          <p:cNvSpPr/>
          <p:nvPr/>
        </p:nvSpPr>
        <p:spPr>
          <a:xfrm>
            <a:off x="842940" y="1592495"/>
            <a:ext cx="1793372" cy="4639447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Vaba ajaga seotud hobid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Aktiivsus vabal ajal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Vaba aja alased </a:t>
            </a:r>
            <a:r>
              <a:rPr lang="et-EE" sz="1400" dirty="0" err="1">
                <a:solidFill>
                  <a:schemeClr val="tx1"/>
                </a:solidFill>
              </a:rPr>
              <a:t>alased</a:t>
            </a:r>
            <a:r>
              <a:rPr lang="et-EE" sz="1400" dirty="0">
                <a:solidFill>
                  <a:schemeClr val="tx1"/>
                </a:solidFill>
              </a:rPr>
              <a:t> hoiakud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 erineva  aktiivsusega vaba-aja tegevustele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Sotsiaalmeedia kasutamine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23DA9-7227-EF45-E48E-41F0979E83C3}"/>
              </a:ext>
            </a:extLst>
          </p:cNvPr>
          <p:cNvSpPr txBox="1"/>
          <p:nvPr/>
        </p:nvSpPr>
        <p:spPr>
          <a:xfrm>
            <a:off x="10085409" y="1585266"/>
            <a:ext cx="163920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t-EE" sz="1400" b="1" dirty="0"/>
              <a:t>Lisad:</a:t>
            </a:r>
          </a:p>
          <a:p>
            <a:pPr marL="285750" indent="-285750">
              <a:buFontTx/>
              <a:buChar char="-"/>
            </a:pPr>
            <a:r>
              <a:rPr lang="et-EE" sz="1400" dirty="0"/>
              <a:t>Kasutatud indikaatorite ja koondtunnuste moodustamist selgitavad analüütilised joonised</a:t>
            </a: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br>
              <a:rPr lang="et-EE" sz="1400" dirty="0"/>
            </a:br>
            <a:endParaRPr lang="en-US" sz="14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E32AD0-F856-4933-773D-092355510805}"/>
              </a:ext>
            </a:extLst>
          </p:cNvPr>
          <p:cNvSpPr/>
          <p:nvPr/>
        </p:nvSpPr>
        <p:spPr>
          <a:xfrm>
            <a:off x="4271947" y="5385684"/>
            <a:ext cx="3880878" cy="5799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Pole kunagi sportinud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29366B7A-E423-BEA0-0EBF-BBBB9932960B}"/>
              </a:ext>
            </a:extLst>
          </p:cNvPr>
          <p:cNvSpPr/>
          <p:nvPr/>
        </p:nvSpPr>
        <p:spPr>
          <a:xfrm>
            <a:off x="4573300" y="1585266"/>
            <a:ext cx="1793372" cy="2906805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Sportlik hobi on praegu</a:t>
            </a:r>
          </a:p>
          <a:p>
            <a:pPr marL="285750" indent="-285750">
              <a:buFontTx/>
              <a:buChar char="-"/>
            </a:pPr>
            <a:r>
              <a:rPr lang="et-EE" sz="1400" dirty="0" err="1">
                <a:solidFill>
                  <a:schemeClr val="tx1"/>
                </a:solidFill>
              </a:rPr>
              <a:t>Hharrastuse</a:t>
            </a:r>
            <a:r>
              <a:rPr lang="et-EE" sz="1400" dirty="0">
                <a:solidFill>
                  <a:schemeClr val="tx1"/>
                </a:solidFill>
              </a:rPr>
              <a:t> </a:t>
            </a:r>
            <a:r>
              <a:rPr lang="et-EE" sz="1400" dirty="0" err="1">
                <a:solidFill>
                  <a:schemeClr val="tx1"/>
                </a:solidFill>
              </a:rPr>
              <a:t>ketvus</a:t>
            </a: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Motivatsioon 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Ajakulu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id="{F101870B-9014-84A0-B5E3-60D48A56E956}"/>
              </a:ext>
            </a:extLst>
          </p:cNvPr>
          <p:cNvSpPr/>
          <p:nvPr/>
        </p:nvSpPr>
        <p:spPr>
          <a:xfrm>
            <a:off x="6410670" y="1585266"/>
            <a:ext cx="1793372" cy="3665074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Sportliku hobi on kunagi olnud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Harrastuse kestvus</a:t>
            </a:r>
          </a:p>
          <a:p>
            <a:pPr marL="285750" indent="-285750">
              <a:buFontTx/>
              <a:buChar char="-"/>
            </a:pPr>
            <a:r>
              <a:rPr lang="et-EE" sz="1400" dirty="0" err="1">
                <a:solidFill>
                  <a:schemeClr val="tx1"/>
                </a:solidFill>
              </a:rPr>
              <a:t>Lüpetamise</a:t>
            </a:r>
            <a:r>
              <a:rPr lang="et-EE" sz="1400" dirty="0">
                <a:solidFill>
                  <a:schemeClr val="tx1"/>
                </a:solidFill>
              </a:rPr>
              <a:t> </a:t>
            </a:r>
            <a:r>
              <a:rPr lang="et-EE" sz="1400" dirty="0" err="1">
                <a:solidFill>
                  <a:schemeClr val="tx1"/>
                </a:solidFill>
              </a:rPr>
              <a:t>pühjused</a:t>
            </a:r>
            <a:endParaRPr lang="et-EE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C5CC1691-80BA-F251-E7A4-0BAB73D496CC}"/>
              </a:ext>
            </a:extLst>
          </p:cNvPr>
          <p:cNvSpPr/>
          <p:nvPr/>
        </p:nvSpPr>
        <p:spPr>
          <a:xfrm>
            <a:off x="8248040" y="1592494"/>
            <a:ext cx="1793372" cy="4435169"/>
          </a:xfrm>
          <a:prstGeom prst="rightArrowCallout">
            <a:avLst>
              <a:gd name="adj1" fmla="val 25690"/>
              <a:gd name="adj2" fmla="val 25000"/>
              <a:gd name="adj3" fmla="val 11552"/>
              <a:gd name="adj4" fmla="val 832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t-EE" sz="1400" b="1" dirty="0">
                <a:solidFill>
                  <a:schemeClr val="tx1"/>
                </a:solidFill>
              </a:rPr>
              <a:t>Pole kunagi olnud sportlikku hobi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Millist ala eelistaks</a:t>
            </a:r>
          </a:p>
          <a:p>
            <a:pPr marL="285750" indent="-285750">
              <a:buFontTx/>
              <a:buChar char="-"/>
            </a:pPr>
            <a:r>
              <a:rPr lang="et-EE" sz="1400" dirty="0">
                <a:solidFill>
                  <a:schemeClr val="tx1"/>
                </a:solidFill>
              </a:rPr>
              <a:t>Tausta-tunnuste (</a:t>
            </a:r>
            <a:r>
              <a:rPr lang="et-EE" sz="1400" dirty="0" err="1">
                <a:solidFill>
                  <a:schemeClr val="tx1"/>
                </a:solidFill>
              </a:rPr>
              <a:t>demograafi-lised</a:t>
            </a:r>
            <a:r>
              <a:rPr lang="et-EE" sz="1400" dirty="0">
                <a:solidFill>
                  <a:schemeClr val="tx1"/>
                </a:solidFill>
              </a:rPr>
              <a:t> /  </a:t>
            </a:r>
            <a:r>
              <a:rPr lang="et-EE" sz="1400" dirty="0" err="1">
                <a:solidFill>
                  <a:schemeClr val="tx1"/>
                </a:solidFill>
              </a:rPr>
              <a:t>psühho</a:t>
            </a:r>
            <a:r>
              <a:rPr lang="et-EE" sz="1400" dirty="0">
                <a:solidFill>
                  <a:schemeClr val="tx1"/>
                </a:solidFill>
              </a:rPr>
              <a:t>-füüsilised) vaates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341B2-7BF7-A541-FE3B-ABF304A57CDF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6125378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597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transpordialase liikumisega (kõik)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412384"/>
              </p:ext>
            </p:extLst>
          </p:nvPr>
        </p:nvGraphicFramePr>
        <p:xfrm>
          <a:off x="854279" y="122378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108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Aiatööde hoiakute </a:t>
            </a:r>
            <a:br>
              <a:rPr lang="et-EE" b="1" dirty="0"/>
            </a:br>
            <a:r>
              <a:rPr lang="et-EE" b="1" dirty="0"/>
              <a:t>alusel määratletud tüübid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2667479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Aiatöödesse suhtumise alusel määratleti kolm tüüpi: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Ei tegele aiatöödega: </a:t>
            </a:r>
            <a:r>
              <a:rPr lang="et-EE" sz="1600" dirty="0"/>
              <a:t>peamiseks põhjuseks ligipääsu puudumine aiamaale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 err="1"/>
              <a:t>Aiatöö</a:t>
            </a:r>
            <a:r>
              <a:rPr lang="fi-FI" sz="1600" b="1" dirty="0"/>
              <a:t> </a:t>
            </a:r>
            <a:r>
              <a:rPr lang="fi-FI" sz="1600" b="1" dirty="0" err="1"/>
              <a:t>kui</a:t>
            </a:r>
            <a:r>
              <a:rPr lang="fi-FI" sz="1600" b="1" dirty="0"/>
              <a:t> </a:t>
            </a:r>
            <a:r>
              <a:rPr lang="fi-FI" sz="1600" b="1" dirty="0" err="1"/>
              <a:t>kohustus</a:t>
            </a:r>
            <a:r>
              <a:rPr lang="et-EE" sz="1600" b="1" dirty="0"/>
              <a:t>: </a:t>
            </a:r>
            <a:r>
              <a:rPr lang="et-EE" sz="1600" dirty="0"/>
              <a:t>nõustuvad pigem väitega „</a:t>
            </a:r>
            <a:r>
              <a:rPr lang="fi-FI" sz="1600" dirty="0"/>
              <a:t> </a:t>
            </a:r>
            <a:r>
              <a:rPr lang="fi-FI" sz="1600" dirty="0" err="1"/>
              <a:t>Aiatööd</a:t>
            </a:r>
            <a:r>
              <a:rPr lang="fi-FI" sz="1600" dirty="0"/>
              <a:t> on liiga </a:t>
            </a:r>
            <a:r>
              <a:rPr lang="fi-FI" sz="1600" dirty="0" err="1"/>
              <a:t>suur</a:t>
            </a:r>
            <a:r>
              <a:rPr lang="fi-FI" sz="1600" dirty="0"/>
              <a:t> </a:t>
            </a:r>
            <a:r>
              <a:rPr lang="fi-FI" sz="1600" dirty="0" err="1"/>
              <a:t>kohustus</a:t>
            </a:r>
            <a:r>
              <a:rPr lang="fi-FI" sz="1600" dirty="0"/>
              <a:t> ja ei </a:t>
            </a:r>
            <a:r>
              <a:rPr lang="fi-FI" sz="1600" dirty="0" err="1"/>
              <a:t>lase</a:t>
            </a:r>
            <a:r>
              <a:rPr lang="fi-FI" sz="1600" dirty="0"/>
              <a:t> </a:t>
            </a:r>
            <a:r>
              <a:rPr lang="fi-FI" sz="1600" dirty="0" err="1"/>
              <a:t>vaba</a:t>
            </a:r>
            <a:r>
              <a:rPr lang="fi-FI" sz="1600" dirty="0"/>
              <a:t> </a:t>
            </a:r>
            <a:r>
              <a:rPr lang="fi-FI" sz="1600" dirty="0" err="1"/>
              <a:t>aega</a:t>
            </a:r>
            <a:r>
              <a:rPr lang="fi-FI" sz="1600" dirty="0"/>
              <a:t> </a:t>
            </a:r>
            <a:r>
              <a:rPr lang="fi-FI" sz="1600" dirty="0" err="1"/>
              <a:t>nautida</a:t>
            </a:r>
            <a:r>
              <a:rPr lang="et-EE" sz="1600" dirty="0"/>
              <a:t>“  või katsuvad aiatöid teha koos või masinatega.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 err="1"/>
              <a:t>Aiatöö</a:t>
            </a:r>
            <a:r>
              <a:rPr lang="fi-FI" sz="1600" b="1" dirty="0"/>
              <a:t> </a:t>
            </a:r>
            <a:r>
              <a:rPr lang="fi-FI" sz="1600" b="1" dirty="0" err="1"/>
              <a:t>kui</a:t>
            </a:r>
            <a:r>
              <a:rPr lang="fi-FI" sz="1600" b="1" dirty="0"/>
              <a:t> </a:t>
            </a:r>
            <a:r>
              <a:rPr lang="fi-FI" sz="1600" b="1" dirty="0" err="1"/>
              <a:t>hobi</a:t>
            </a:r>
            <a:r>
              <a:rPr lang="et-EE" sz="1600" b="1" dirty="0"/>
              <a:t>:</a:t>
            </a:r>
            <a:r>
              <a:rPr lang="et-EE" sz="1600" dirty="0"/>
              <a:t> nõustuvad pigem väitega  „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midagi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veedan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toimetades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või näitavad muul moel aias käsitsi tegutsemist.</a:t>
            </a:r>
            <a:endParaRPr lang="et-EE" sz="1600" dirty="0"/>
          </a:p>
          <a:p>
            <a:pPr marL="0" indent="0">
              <a:buNone/>
            </a:pPr>
            <a:endParaRPr lang="et-EE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D45C5B-9131-3794-AA2B-ECEEFA10B7E8}"/>
              </a:ext>
            </a:extLst>
          </p:cNvPr>
          <p:cNvCxnSpPr>
            <a:cxnSpLocks/>
          </p:cNvCxnSpPr>
          <p:nvPr/>
        </p:nvCxnSpPr>
        <p:spPr>
          <a:xfrm>
            <a:off x="0" y="1790043"/>
            <a:ext cx="6918593" cy="1812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C3DAD2B-5C70-68F7-94CC-DF5F61F44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24849"/>
              </p:ext>
            </p:extLst>
          </p:nvPr>
        </p:nvGraphicFramePr>
        <p:xfrm>
          <a:off x="5381489" y="1687331"/>
          <a:ext cx="6172200" cy="47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0656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Eluaseme tüüp ja tegelemine aiatöödega aiatöö tüüpide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89753"/>
              </p:ext>
            </p:extLst>
          </p:nvPr>
        </p:nvGraphicFramePr>
        <p:xfrm>
          <a:off x="838200" y="165078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061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Krundi- ja aiamaa suurus ning hooajalisus aiatöö tüüpide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95979"/>
              </p:ext>
            </p:extLst>
          </p:nvPr>
        </p:nvGraphicFramePr>
        <p:xfrm>
          <a:off x="838200" y="135332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5492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seotud hoiakud aiatöö tüüpide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2891"/>
              </p:ext>
            </p:extLst>
          </p:nvPr>
        </p:nvGraphicFramePr>
        <p:xfrm>
          <a:off x="838200" y="1408406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0037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seotud hoiakud aiatöö tüüpide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64016"/>
              </p:ext>
            </p:extLst>
          </p:nvPr>
        </p:nvGraphicFramePr>
        <p:xfrm>
          <a:off x="838200" y="137535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7264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raskusaste </a:t>
            </a:r>
            <a:r>
              <a:rPr lang="et-EE" sz="2400" b="1" u="sng" dirty="0"/>
              <a:t>hooaja jooksul nädala sees</a:t>
            </a:r>
            <a:endParaRPr lang="en-US" sz="2400" b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17034"/>
              </p:ext>
            </p:extLst>
          </p:nvPr>
        </p:nvGraphicFramePr>
        <p:xfrm>
          <a:off x="838200" y="136433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184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raskusaste </a:t>
            </a:r>
            <a:r>
              <a:rPr lang="et-EE" sz="2400" b="1" u="sng" dirty="0"/>
              <a:t>hooaja jooksul </a:t>
            </a:r>
            <a:r>
              <a:rPr lang="et-EE" sz="2400" b="1" u="sng" dirty="0" err="1"/>
              <a:t>nädavahetusel</a:t>
            </a:r>
            <a:endParaRPr lang="en-US" sz="2400" b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815034"/>
              </p:ext>
            </p:extLst>
          </p:nvPr>
        </p:nvGraphicFramePr>
        <p:xfrm>
          <a:off x="838200" y="135332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042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64217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556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42545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08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EB75-EF12-4932-A635-C737AFC2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3766" cy="43513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t-EE" b="1" dirty="0"/>
              <a:t>WHO on määratlenud täiskasvanutele (18-64) vajaliku nädalase liikumisaktiivsuse: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Vähemalt </a:t>
            </a:r>
            <a:r>
              <a:rPr lang="et-EE" b="1" dirty="0"/>
              <a:t>150min (2,5H)</a:t>
            </a:r>
            <a:r>
              <a:rPr lang="et-EE" dirty="0"/>
              <a:t> minutit keskmise või 75min (1:15H) jõulise intensiivsusega, </a:t>
            </a:r>
            <a:br>
              <a:rPr lang="et-EE" dirty="0"/>
            </a:br>
            <a:r>
              <a:rPr lang="et-EE" dirty="0"/>
              <a:t>või nende kombinatsiooni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Üle 300 min nädalas annab </a:t>
            </a:r>
            <a:r>
              <a:rPr lang="et-EE" b="1" dirty="0"/>
              <a:t>tervisele lisaväärtuse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Peaks sisaldama tegevusi, mis koormavaid </a:t>
            </a:r>
            <a:r>
              <a:rPr lang="et-EE" b="1" dirty="0"/>
              <a:t>lihaseid ja luid</a:t>
            </a:r>
            <a:r>
              <a:rPr lang="et-EE" dirty="0"/>
              <a:t> vähemalt 2* nädalas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t-EE" b="1" dirty="0"/>
              <a:t>Istumise ja ekraani taga veedetud aega tuleks vähendada</a:t>
            </a:r>
          </a:p>
          <a:p>
            <a:pPr>
              <a:spcAft>
                <a:spcPts val="0"/>
              </a:spcAft>
            </a:pPr>
            <a:r>
              <a:rPr lang="et-EE" b="1" dirty="0"/>
              <a:t>Eaka(ma)tele (65+) vajalik nädalane liikumisaktiivsus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Vähemalt </a:t>
            </a:r>
            <a:r>
              <a:rPr lang="et-EE" b="1" dirty="0"/>
              <a:t>150min (2,5H)</a:t>
            </a:r>
            <a:r>
              <a:rPr lang="et-EE" dirty="0"/>
              <a:t> minutit keskmise või 75min (1:15H) jõulise intensiivsusega, </a:t>
            </a:r>
            <a:br>
              <a:rPr lang="et-EE" dirty="0"/>
            </a:br>
            <a:r>
              <a:rPr lang="et-EE" dirty="0"/>
              <a:t>või nende kombinatsioon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Üle 300 min nädalas annab </a:t>
            </a:r>
            <a:r>
              <a:rPr lang="et-EE" b="1" dirty="0"/>
              <a:t>tervisele</a:t>
            </a:r>
            <a:r>
              <a:rPr lang="et-EE" dirty="0"/>
              <a:t> </a:t>
            </a:r>
            <a:r>
              <a:rPr lang="et-EE" b="1" dirty="0"/>
              <a:t>lisaväärtuse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b="1" dirty="0"/>
              <a:t>Tasakaalu</a:t>
            </a:r>
            <a:r>
              <a:rPr lang="et-EE" dirty="0"/>
              <a:t> arendavad liikumised vähemalt 3* nädalas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t-EE" dirty="0"/>
              <a:t>Peaks sisaldama tegevusi, mis koormavaid </a:t>
            </a:r>
            <a:r>
              <a:rPr lang="et-EE" b="1" dirty="0"/>
              <a:t>suuri lihasgruppe </a:t>
            </a:r>
            <a:r>
              <a:rPr lang="et-EE" dirty="0"/>
              <a:t>vähemalt 2…3* nädalas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9693C2-2401-14FD-EFCB-CD49B176E3E6}"/>
              </a:ext>
            </a:extLst>
          </p:cNvPr>
          <p:cNvCxnSpPr>
            <a:cxnSpLocks/>
          </p:cNvCxnSpPr>
          <p:nvPr/>
        </p:nvCxnSpPr>
        <p:spPr>
          <a:xfrm>
            <a:off x="0" y="1160685"/>
            <a:ext cx="7109326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5896444-1A8E-3B92-A99B-A8C3929C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t-EE" dirty="0" err="1"/>
              <a:t>iikumisaktiivsuse</a:t>
            </a:r>
            <a:r>
              <a:rPr lang="et-EE" dirty="0"/>
              <a:t> </a:t>
            </a:r>
            <a:r>
              <a:rPr lang="en-US" dirty="0"/>
              <a:t>m</a:t>
            </a:r>
            <a:r>
              <a:rPr lang="et-EE" dirty="0" err="1"/>
              <a:t>õ</a:t>
            </a:r>
            <a:r>
              <a:rPr lang="en-US" dirty="0" err="1"/>
              <a:t>isted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7675443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8132"/>
              </p:ext>
            </p:extLst>
          </p:nvPr>
        </p:nvGraphicFramePr>
        <p:xfrm>
          <a:off x="838200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501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60957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3976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043404"/>
              </p:ext>
            </p:extLst>
          </p:nvPr>
        </p:nvGraphicFramePr>
        <p:xfrm>
          <a:off x="772886" y="955336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675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Eluaseme tüüp ja tegelemine aiatöödega liikumisaktiivsuse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179039"/>
              </p:ext>
            </p:extLst>
          </p:nvPr>
        </p:nvGraphicFramePr>
        <p:xfrm>
          <a:off x="838200" y="135332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6681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Krundi- ja aiamaa suurus ning hooajalisus liikumisaktiivsuse gruppide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27225"/>
              </p:ext>
            </p:extLst>
          </p:nvPr>
        </p:nvGraphicFramePr>
        <p:xfrm>
          <a:off x="838200" y="134230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8835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seotud hoiakud liikumisaktiivsuse gruppide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122707"/>
              </p:ext>
            </p:extLst>
          </p:nvPr>
        </p:nvGraphicFramePr>
        <p:xfrm>
          <a:off x="838200" y="136433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6654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seotud hoiakud liikumisaktiivsuse gruppide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548908"/>
              </p:ext>
            </p:extLst>
          </p:nvPr>
        </p:nvGraphicFramePr>
        <p:xfrm>
          <a:off x="838200" y="1364338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5723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raskusaste </a:t>
            </a:r>
            <a:r>
              <a:rPr lang="et-EE" sz="2400" b="1" u="sng" dirty="0"/>
              <a:t>hooaja jooksul nädala sees </a:t>
            </a:r>
            <a:r>
              <a:rPr lang="et-EE" sz="2400" b="1" dirty="0"/>
              <a:t>liikumisaktiivsuse gruppide vaates</a:t>
            </a:r>
            <a:endParaRPr lang="en-US" sz="2400" b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96313"/>
              </p:ext>
            </p:extLst>
          </p:nvPr>
        </p:nvGraphicFramePr>
        <p:xfrm>
          <a:off x="838200" y="1342304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860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Aiatööga tegelemise raskusaste </a:t>
            </a:r>
            <a:r>
              <a:rPr lang="et-EE" sz="2400" b="1" u="sng" dirty="0"/>
              <a:t>hooaja jooksul </a:t>
            </a:r>
            <a:r>
              <a:rPr lang="et-EE" sz="2400" b="1" u="sng" dirty="0" err="1"/>
              <a:t>nädavahetusel</a:t>
            </a:r>
            <a:r>
              <a:rPr lang="et-EE" sz="2400" b="1" u="sng" dirty="0"/>
              <a:t> </a:t>
            </a:r>
            <a:r>
              <a:rPr lang="et-EE" sz="2400" b="1" dirty="0"/>
              <a:t>liikumisaktiivsuse gruppide vaates</a:t>
            </a:r>
            <a:endParaRPr lang="en-US" sz="2400" b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813607"/>
              </p:ext>
            </p:extLst>
          </p:nvPr>
        </p:nvGraphicFramePr>
        <p:xfrm>
          <a:off x="838200" y="1353321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8209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Kodu koristamise hoiakute </a:t>
            </a:r>
            <a:br>
              <a:rPr lang="et-EE" b="1" dirty="0"/>
            </a:br>
            <a:r>
              <a:rPr lang="et-EE" b="1" dirty="0"/>
              <a:t>alusel määratletud tüübid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8" y="3141204"/>
            <a:ext cx="3932238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Koristamisse suhtumise alusel määratleti kaks tüüpi: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Koristamine </a:t>
            </a:r>
            <a:r>
              <a:rPr lang="fi-FI" sz="1600" b="1" dirty="0" err="1"/>
              <a:t>kui</a:t>
            </a:r>
            <a:r>
              <a:rPr lang="fi-FI" sz="1600" b="1" dirty="0"/>
              <a:t> </a:t>
            </a:r>
            <a:r>
              <a:rPr lang="fi-FI" sz="1600" b="1" dirty="0" err="1"/>
              <a:t>kohustus</a:t>
            </a:r>
            <a:r>
              <a:rPr lang="et-EE" sz="1600" b="1" dirty="0"/>
              <a:t>: </a:t>
            </a:r>
            <a:r>
              <a:rPr lang="et-EE" sz="1600" dirty="0"/>
              <a:t>nõustuvad pigem väitega „</a:t>
            </a:r>
            <a:r>
              <a:rPr lang="fi-FI" sz="1600" dirty="0"/>
              <a:t>Koristamine on </a:t>
            </a:r>
            <a:r>
              <a:rPr lang="fi-FI" sz="1600" dirty="0" err="1"/>
              <a:t>ebameeldiv</a:t>
            </a:r>
            <a:r>
              <a:rPr lang="fi-FI" sz="1600" dirty="0"/>
              <a:t> ja </a:t>
            </a:r>
            <a:r>
              <a:rPr lang="fi-FI" sz="1600" dirty="0" err="1"/>
              <a:t>raiskab</a:t>
            </a:r>
            <a:r>
              <a:rPr lang="fi-FI" sz="1600" dirty="0"/>
              <a:t> </a:t>
            </a:r>
            <a:r>
              <a:rPr lang="fi-FI" sz="1600" dirty="0" err="1"/>
              <a:t>aega</a:t>
            </a:r>
            <a:r>
              <a:rPr lang="fi-FI" sz="1600" dirty="0"/>
              <a:t> </a:t>
            </a:r>
            <a:r>
              <a:rPr lang="et-EE" sz="1600" dirty="0"/>
              <a:t>“  või katsuvad koristamist teha masinatega või tellida teenusena.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b="1" dirty="0"/>
              <a:t>Koristamine </a:t>
            </a:r>
            <a:r>
              <a:rPr lang="fi-FI" sz="1600" b="1" dirty="0" err="1"/>
              <a:t>kui</a:t>
            </a:r>
            <a:r>
              <a:rPr lang="fi-FI" sz="1600" b="1" dirty="0"/>
              <a:t> </a:t>
            </a:r>
            <a:r>
              <a:rPr lang="fi-FI" sz="1600" b="1" dirty="0" err="1"/>
              <a:t>hobi</a:t>
            </a:r>
            <a:r>
              <a:rPr lang="et-EE" sz="1600" b="1" dirty="0"/>
              <a:t>:</a:t>
            </a:r>
            <a:r>
              <a:rPr lang="et-EE" sz="1600" dirty="0"/>
              <a:t> nõustuvad pigem väitega  „</a:t>
            </a:r>
            <a:r>
              <a:rPr lang="fi-FI" sz="1600" dirty="0"/>
              <a:t> </a:t>
            </a:r>
            <a:r>
              <a:rPr lang="fi-FI" sz="1600" dirty="0" err="1"/>
              <a:t>Põrandate</a:t>
            </a:r>
            <a:r>
              <a:rPr lang="fi-FI" sz="1600" dirty="0"/>
              <a:t> </a:t>
            </a:r>
            <a:r>
              <a:rPr lang="fi-FI" sz="1600" dirty="0" err="1"/>
              <a:t>pühkimine</a:t>
            </a:r>
            <a:r>
              <a:rPr lang="fi-FI" sz="1600" dirty="0"/>
              <a:t> ja pesemine on </a:t>
            </a:r>
            <a:r>
              <a:rPr lang="fi-FI" sz="1600" dirty="0" err="1"/>
              <a:t>mõnus</a:t>
            </a:r>
            <a:r>
              <a:rPr lang="fi-FI" sz="1600" dirty="0"/>
              <a:t> ja </a:t>
            </a:r>
            <a:r>
              <a:rPr lang="fi-FI" sz="1600" dirty="0" err="1"/>
              <a:t>kerge</a:t>
            </a:r>
            <a:r>
              <a:rPr lang="fi-FI" sz="1600" dirty="0"/>
              <a:t> </a:t>
            </a:r>
            <a:r>
              <a:rPr lang="fi-FI" sz="1600" dirty="0" err="1"/>
              <a:t>tegevus</a:t>
            </a:r>
            <a:r>
              <a:rPr lang="et-E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või näitavad muul moel kodus käsitsi koristamist.</a:t>
            </a:r>
            <a:endParaRPr lang="et-EE" sz="1600" dirty="0"/>
          </a:p>
          <a:p>
            <a:pPr marL="0" indent="0">
              <a:buNone/>
            </a:pPr>
            <a:r>
              <a:rPr lang="et-EE" sz="1800" dirty="0"/>
              <a:t> 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EB262-BA93-8E09-C6DB-63B87A992FC6}"/>
              </a:ext>
            </a:extLst>
          </p:cNvPr>
          <p:cNvCxnSpPr>
            <a:cxnSpLocks/>
          </p:cNvCxnSpPr>
          <p:nvPr/>
        </p:nvCxnSpPr>
        <p:spPr>
          <a:xfrm>
            <a:off x="0" y="1790043"/>
            <a:ext cx="6918593" cy="1812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81575EEB-F9AA-D9CC-B012-02A2458BA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99222"/>
              </p:ext>
            </p:extLst>
          </p:nvPr>
        </p:nvGraphicFramePr>
        <p:xfrm>
          <a:off x="5180013" y="1500044"/>
          <a:ext cx="6172200" cy="479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243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4279-97C1-583D-A00C-92E7D503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Liikumisaktiivsuse</a:t>
            </a:r>
            <a:r>
              <a:rPr lang="en-US" b="1" dirty="0"/>
              <a:t> </a:t>
            </a:r>
            <a:r>
              <a:rPr lang="en-US" b="1" dirty="0" err="1"/>
              <a:t>grupid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680179-AA6B-6CF6-8F83-C0593AB4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671622"/>
              </p:ext>
            </p:extLst>
          </p:nvPr>
        </p:nvGraphicFramePr>
        <p:xfrm>
          <a:off x="4758144" y="2286612"/>
          <a:ext cx="8314286" cy="344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90D2-A386-D3FC-5B8D-D9A2BEACD83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9787" y="1808163"/>
            <a:ext cx="4833899" cy="5084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t-EE" sz="1800" dirty="0"/>
              <a:t>Tegeliku ajakulu alusel moodustatud rühmad: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b="1" dirty="0"/>
              <a:t>Väheaktiivsed</a:t>
            </a:r>
            <a:r>
              <a:rPr lang="et-EE" sz="1600" b="1" dirty="0"/>
              <a:t> – </a:t>
            </a:r>
            <a:r>
              <a:rPr lang="et-EE" sz="1600" dirty="0"/>
              <a:t>ei vasta WHO soovitustele;</a:t>
            </a: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b="1" dirty="0"/>
              <a:t>Tööalaselt aktiivsed</a:t>
            </a:r>
            <a:r>
              <a:rPr lang="et-EE" sz="1600" b="1" dirty="0"/>
              <a:t> – </a:t>
            </a:r>
            <a:r>
              <a:rPr lang="et-EE" sz="1600" dirty="0"/>
              <a:t>kuni pool tööajast on täidetud keskmise või raske pingutusega tööülesannetega JA ei ole sportlikku hobi</a:t>
            </a: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b="1" dirty="0"/>
              <a:t>Sportlikult aktiivsed</a:t>
            </a:r>
            <a:r>
              <a:rPr lang="et-EE" sz="1600" b="1" dirty="0"/>
              <a:t> – </a:t>
            </a:r>
            <a:r>
              <a:rPr lang="et-EE" sz="1600" dirty="0"/>
              <a:t>sportlik hobi annab WHO soovitustele vastava koormuse</a:t>
            </a: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96F542-73EB-28C6-EA9F-20E1857AAF40}"/>
              </a:ext>
            </a:extLst>
          </p:cNvPr>
          <p:cNvCxnSpPr>
            <a:cxnSpLocks/>
          </p:cNvCxnSpPr>
          <p:nvPr/>
        </p:nvCxnSpPr>
        <p:spPr>
          <a:xfrm>
            <a:off x="0" y="1182719"/>
            <a:ext cx="6731306" cy="0"/>
          </a:xfrm>
          <a:prstGeom prst="line">
            <a:avLst/>
          </a:prstGeom>
          <a:ln w="1206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953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Eluaseme tüüp ja hooldatav pind kodu koristamise tüüpide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5390"/>
              </p:ext>
            </p:extLst>
          </p:nvPr>
        </p:nvGraphicFramePr>
        <p:xfrm>
          <a:off x="838200" y="1370229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4534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Hoiakud kodu koristamise suhtes koristamise tüüpide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4787"/>
              </p:ext>
            </p:extLst>
          </p:nvPr>
        </p:nvGraphicFramePr>
        <p:xfrm>
          <a:off x="838200" y="1359212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9918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Hoiakud kodu koristamise suhtes koristamise tüüpide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618759"/>
              </p:ext>
            </p:extLst>
          </p:nvPr>
        </p:nvGraphicFramePr>
        <p:xfrm>
          <a:off x="838200" y="1417025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1386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Kodu koristamise füüsiline aktiivsus koristamise tüüpide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2188"/>
              </p:ext>
            </p:extLst>
          </p:nvPr>
        </p:nvGraphicFramePr>
        <p:xfrm>
          <a:off x="838200" y="1361940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3203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1B0-E07D-4C3D-825B-FD9BF3A1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2"/>
          </a:xfrm>
        </p:spPr>
        <p:txBody>
          <a:bodyPr>
            <a:noAutofit/>
          </a:bodyPr>
          <a:lstStyle/>
          <a:p>
            <a:r>
              <a:rPr lang="et-EE" sz="2400" b="1" dirty="0"/>
              <a:t>Rahulolu kodu koristamise füüsiline aktiivsusega koristamise tüüpide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DF909-DE61-4FB7-A597-CDDBC71E0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4218"/>
              </p:ext>
            </p:extLst>
          </p:nvPr>
        </p:nvGraphicFramePr>
        <p:xfrm>
          <a:off x="838200" y="1339906"/>
          <a:ext cx="10515600" cy="5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8544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Kodu </a:t>
            </a:r>
            <a:r>
              <a:rPr lang="en-US" sz="2400" b="1" dirty="0" err="1"/>
              <a:t>koristamise</a:t>
            </a:r>
            <a:r>
              <a:rPr lang="en-US" sz="2400" b="1" dirty="0"/>
              <a:t> </a:t>
            </a:r>
            <a:r>
              <a:rPr lang="fi-FI" sz="2400" b="1" dirty="0" err="1"/>
              <a:t>liikumisaktiivsuse</a:t>
            </a:r>
            <a:r>
              <a:rPr lang="fi-FI" sz="2400" b="1" dirty="0"/>
              <a:t> </a:t>
            </a:r>
            <a:r>
              <a:rPr lang="et-EE" sz="2400" b="1" dirty="0"/>
              <a:t>grupid demograafilises vaates (1)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75559"/>
              </p:ext>
            </p:extLst>
          </p:nvPr>
        </p:nvGraphicFramePr>
        <p:xfrm>
          <a:off x="772886" y="977370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1338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Kodu </a:t>
            </a:r>
            <a:r>
              <a:rPr lang="en-US" sz="2400" b="1" dirty="0" err="1"/>
              <a:t>koristamise</a:t>
            </a:r>
            <a:r>
              <a:rPr lang="en-US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demograafilises vaates (2)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373000"/>
              </p:ext>
            </p:extLst>
          </p:nvPr>
        </p:nvGraphicFramePr>
        <p:xfrm>
          <a:off x="772886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9193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Kodu </a:t>
            </a:r>
            <a:r>
              <a:rPr lang="en-US" sz="2400" b="1" dirty="0" err="1"/>
              <a:t>koristamise</a:t>
            </a:r>
            <a:r>
              <a:rPr lang="en-US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geograafilises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82904"/>
              </p:ext>
            </p:extLst>
          </p:nvPr>
        </p:nvGraphicFramePr>
        <p:xfrm>
          <a:off x="838200" y="988387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7095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Kodu </a:t>
            </a:r>
            <a:r>
              <a:rPr lang="en-US" sz="2400" b="1" dirty="0" err="1"/>
              <a:t>koristamise</a:t>
            </a:r>
            <a:r>
              <a:rPr lang="en-US" sz="2400" b="1" dirty="0"/>
              <a:t> 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majanduslikus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38943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0990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B1FC-D7E1-4FC1-8BE1-4ED23F84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Autofit/>
          </a:bodyPr>
          <a:lstStyle/>
          <a:p>
            <a:r>
              <a:rPr lang="en-US" sz="2400" b="1" dirty="0"/>
              <a:t>Kodu </a:t>
            </a:r>
            <a:r>
              <a:rPr lang="en-US" sz="2400" b="1" dirty="0" err="1"/>
              <a:t>koristamise</a:t>
            </a:r>
            <a:r>
              <a:rPr lang="en-US" sz="2400" b="1" dirty="0"/>
              <a:t> </a:t>
            </a:r>
            <a:r>
              <a:rPr lang="fi-FI" sz="2400" b="1" dirty="0" err="1"/>
              <a:t>liikumisaktiivsuse</a:t>
            </a:r>
            <a:r>
              <a:rPr lang="et-EE" sz="2400" b="1" dirty="0"/>
              <a:t> grupid </a:t>
            </a:r>
            <a:r>
              <a:rPr lang="et-EE" sz="2400" b="1" dirty="0" err="1"/>
              <a:t>psühho</a:t>
            </a:r>
            <a:r>
              <a:rPr lang="et-EE" sz="2400" b="1" dirty="0"/>
              <a:t>-füüsilises vaates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124D75-E03F-44F1-BC68-5DCB928C5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88750"/>
              </p:ext>
            </p:extLst>
          </p:nvPr>
        </p:nvGraphicFramePr>
        <p:xfrm>
          <a:off x="772886" y="966353"/>
          <a:ext cx="10515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96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5220</Words>
  <Application>Microsoft Macintosh PowerPoint</Application>
  <PresentationFormat>Widescreen</PresentationFormat>
  <Paragraphs>851</Paragraphs>
  <Slides>269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269</vt:i4>
      </vt:variant>
    </vt:vector>
  </HeadingPairs>
  <TitlesOfParts>
    <vt:vector size="277" baseType="lpstr">
      <vt:lpstr>Arial</vt:lpstr>
      <vt:lpstr>Calibri</vt:lpstr>
      <vt:lpstr>Calibri Light</vt:lpstr>
      <vt:lpstr>Courier New</vt:lpstr>
      <vt:lpstr>Roboto</vt:lpstr>
      <vt:lpstr>Times New Roman</vt:lpstr>
      <vt:lpstr>Office Theme</vt:lpstr>
      <vt:lpstr>Document</vt:lpstr>
      <vt:lpstr>PowerPoint Presentation</vt:lpstr>
      <vt:lpstr>Uuringu metoodika</vt:lpstr>
      <vt:lpstr>Uuringu metoodika</vt:lpstr>
      <vt:lpstr>Uuringu meeskond</vt:lpstr>
      <vt:lpstr>T1. Kaalumata ning kaalutud  valimi ja üldkogumi jagunemine</vt:lpstr>
      <vt:lpstr>Aruande ülesehitus (1)</vt:lpstr>
      <vt:lpstr>Aruande ülesehitus (2)</vt:lpstr>
      <vt:lpstr>Liikumisaktiivsuse mõisted</vt:lpstr>
      <vt:lpstr>Liikumisaktiivsuse grupid</vt:lpstr>
      <vt:lpstr>Liikumisaktiivsuse tüüpide seos erinevate domeenide aktiivsusega (1)</vt:lpstr>
      <vt:lpstr>Liikumisaktiivsuse tüüpide seos erinevate domeenide aktiivsusega (2)</vt:lpstr>
      <vt:lpstr>Liikumisaktiivsuse seos subjektiivsete tervisenäitajatega</vt:lpstr>
      <vt:lpstr>Liikumisaktiivsuse grupid demograafilises vaates (1)</vt:lpstr>
      <vt:lpstr>Liikumisaktiivsuse grupid demograafilises vaates (2)</vt:lpstr>
      <vt:lpstr>Liikumisaktiivsuse grupid geograafilises vaates</vt:lpstr>
      <vt:lpstr>Liikumisaktiivsuse grupid majanduslikus vaates</vt:lpstr>
      <vt:lpstr>Liikumisaktiivsuse grupid psühho-füüsilises vaates</vt:lpstr>
      <vt:lpstr>Töötajate tüübid enda  määratletud peamise tegevuse alusel</vt:lpstr>
      <vt:lpstr>Tööpäeva tegevused tööalase liikumisaktiivsuse enesemääratluse vaates(1)</vt:lpstr>
      <vt:lpstr>Tööpäeva tegevused tööalase liikumisaktiivsuse enesemääratluse vaates(2)</vt:lpstr>
      <vt:lpstr>Tööpäeva tegevused tööalase liikumisaktiivsuse enesemääratluse vaates (3)</vt:lpstr>
      <vt:lpstr>Töö iseloom ja tööpäeva füüsiline koormus ühtlase koormusega tööajast (1)</vt:lpstr>
      <vt:lpstr>Tööpäeva füüsiline koormus ühtlase koormusega tööajast ja rahulolu koormusega (2)</vt:lpstr>
      <vt:lpstr>Tööpäeva füüsiline koormus suure koormusega perioodil (1)</vt:lpstr>
      <vt:lpstr>Tööpäeva füüsiline koormus suure koormusega perioodil ja rahulolu koormusega (2)</vt:lpstr>
      <vt:lpstr>Tööpäeva füüsiline koormus väiksese koormusega perioodil</vt:lpstr>
      <vt:lpstr>Tööalase liikumisaktiivsuse grupid demograafilises vaates (1)</vt:lpstr>
      <vt:lpstr>Tööalase liikumisaktiivsuse grupid demograafilises vaates (2)</vt:lpstr>
      <vt:lpstr>Tööalase liikumisaktiivsuse grupid geograafilises vaates</vt:lpstr>
      <vt:lpstr>Tööalase liikumisaktiivsuse grupid majanduslikus vaates</vt:lpstr>
      <vt:lpstr>Tööalase liikumisaktiivsuse grupid psühho-füüsilises vaates</vt:lpstr>
      <vt:lpstr>Tööpäeva tegevused (1)</vt:lpstr>
      <vt:lpstr>Tööpäeva tegevused (2)</vt:lpstr>
      <vt:lpstr>Tööpäeva tegevused (3)</vt:lpstr>
      <vt:lpstr>Töö iseloom ja tööpäeva füüsiline koormus ühtlase koormusega tööajast (1)</vt:lpstr>
      <vt:lpstr>Tööpäeva füüsiline koormus ühtlase koormusega tööajast ja rahulolu koormusega (2)</vt:lpstr>
      <vt:lpstr>Tööpäeva füüsiline koormus suure koormusega perioodil (1)</vt:lpstr>
      <vt:lpstr>Tööpäeva füüsiline koormus suure koormusega perioodil ja rahulolu koormusega (2)</vt:lpstr>
      <vt:lpstr>Tööpäeva füüsiline koormus väiksese koormusega perioodil</vt:lpstr>
      <vt:lpstr>Transpordi kasutajate tüübid  peamise transpordivahendi kasutuse alusel</vt:lpstr>
      <vt:lpstr>Transpordivahendite kasutus igapäevasel liikumisel</vt:lpstr>
      <vt:lpstr>Transpordivahendite kasutus tööle/kooli liikumisel</vt:lpstr>
      <vt:lpstr>Transpordivahendite kasutus poes käimiseks</vt:lpstr>
      <vt:lpstr>Transpordivahendite kasutus sõpradel või sugulastel külas käimiseks</vt:lpstr>
      <vt:lpstr>Kaugus töö(õppe)kohast ja ajakulu sinna jõudmiseks (töötajad/õppijad) </vt:lpstr>
      <vt:lpstr>Transpordialased hoiakud (töötajad/õppijad) - 1</vt:lpstr>
      <vt:lpstr>Transpordialased hoiakud (töötajad/õppijad) - 2</vt:lpstr>
      <vt:lpstr>Transpordialased hoiakud (kõik vastajad)</vt:lpstr>
      <vt:lpstr>Transpordi hooajalisus (kõik vastajad)</vt:lpstr>
      <vt:lpstr>Liikumisaeg külmal ja vihmasel ajal (aasta ringi ühtmoodi liikujad)</vt:lpstr>
      <vt:lpstr>Liikumine erinevatel hooaegadel (hooajati erinevalt liikujad)</vt:lpstr>
      <vt:lpstr>Liikumisaeg soojal ja kuival ajal (hooajati erinevalt liikujad)</vt:lpstr>
      <vt:lpstr>Liikumisaeg külmal ja vihmasel ajal (hooajati erinevalt liikujad)</vt:lpstr>
      <vt:lpstr>Liikumisaeg viimasel nädalavahetusel (kõik)</vt:lpstr>
      <vt:lpstr>Rahulolu transpordialase liikumisega (kõik)</vt:lpstr>
      <vt:lpstr>Transpordialase liikumisaktiivsuse grupid demograafilises vaates (1)</vt:lpstr>
      <vt:lpstr>Transpordialase liikumisaktiivsuse grupid demograafilises vaates (2)</vt:lpstr>
      <vt:lpstr>Transpordialase liikumisaktiivsuse grupid geograafilises vaates</vt:lpstr>
      <vt:lpstr>Transpordialase liikumisaktiivsuse grupid majanduslikus vaates</vt:lpstr>
      <vt:lpstr>Transpordialase liikumisaktiivsuse grupid psühho-füüsilises vaates</vt:lpstr>
      <vt:lpstr>Transpordialased hoiakud (töötajad/õppijad) - 1</vt:lpstr>
      <vt:lpstr>Transpordialased hoiakud (töötajad/õppijad) - 2</vt:lpstr>
      <vt:lpstr>Transpordialased hoiakud (kõik vastajad)</vt:lpstr>
      <vt:lpstr>Transpordi hooajalisus (kõik vastajad)</vt:lpstr>
      <vt:lpstr>Liikumisaeg külmal ja vihmasel ajal (aasta ringi ühtmoodi liikujad)</vt:lpstr>
      <vt:lpstr>Liikumine erinevatel hooaegadel (hooajati erinevalt liikujad)</vt:lpstr>
      <vt:lpstr>Liikumisaeg soojal ja kuival ajal (hooajati erinevalt liikujad)</vt:lpstr>
      <vt:lpstr>Liikumisaeg külmal ja vihmasel ajal (hooajati erinevalt liikujad)</vt:lpstr>
      <vt:lpstr>Liikumisaeg viimasel nädalavahetusel (kõik)</vt:lpstr>
      <vt:lpstr>Rahulolu transpordialase liikumisega (kõik)</vt:lpstr>
      <vt:lpstr>Aiatööde hoiakute  alusel määratletud tüübid</vt:lpstr>
      <vt:lpstr>Eluaseme tüüp ja tegelemine aiatöödega aiatöö tüüpide vaates</vt:lpstr>
      <vt:lpstr>Krundi- ja aiamaa suurus ning hooajalisus aiatöö tüüpide vaates</vt:lpstr>
      <vt:lpstr>Aiatööga seotud hoiakud aiatöö tüüpide vaates (1)</vt:lpstr>
      <vt:lpstr>Aiatööga seotud hoiakud aiatöö tüüpide vaates (2)</vt:lpstr>
      <vt:lpstr>Aiatööga tegelemise raskusaste hooaja jooksul nädala sees</vt:lpstr>
      <vt:lpstr>Aiatööga tegelemise raskusaste hooaja jooksul nädavahetusel</vt:lpstr>
      <vt:lpstr>Aiatööga tegelemise grupid demograafilises vaates (1)</vt:lpstr>
      <vt:lpstr>Aiatööga tegelemise grupid demograafilises vaates (2)</vt:lpstr>
      <vt:lpstr>Aiatööga tegelemise grupid geograafilises vaates</vt:lpstr>
      <vt:lpstr>Aiatööga tegelemise grupid majanduslikus vaates</vt:lpstr>
      <vt:lpstr>Aiatööga tegelemise grupid psühho-füüsilises vaates</vt:lpstr>
      <vt:lpstr>Eluaseme tüüp ja tegelemine aiatöödega liikumisaktiivsuse gruppide vaates</vt:lpstr>
      <vt:lpstr>Krundi- ja aiamaa suurus ning hooajalisus liikumisaktiivsuse gruppide vaates</vt:lpstr>
      <vt:lpstr>Aiatööga seotud hoiakud liikumisaktiivsuse gruppide vaates (1)</vt:lpstr>
      <vt:lpstr>Aiatööga seotud hoiakud liikumisaktiivsuse gruppide vaates (2)</vt:lpstr>
      <vt:lpstr>Aiatööga tegelemise raskusaste hooaja jooksul nädala sees liikumisaktiivsuse gruppide vaates</vt:lpstr>
      <vt:lpstr>Aiatööga tegelemise raskusaste hooaja jooksul nädavahetusel liikumisaktiivsuse gruppide vaates</vt:lpstr>
      <vt:lpstr>Kodu koristamise hoiakute  alusel määratletud tüübid</vt:lpstr>
      <vt:lpstr>Eluaseme tüüp ja hooldatav pind kodu koristamise tüüpide vaates</vt:lpstr>
      <vt:lpstr>Hoiakud kodu koristamise suhtes koristamise tüüpide vaates (1)</vt:lpstr>
      <vt:lpstr>Hoiakud kodu koristamise suhtes koristamise tüüpide vaates (2)</vt:lpstr>
      <vt:lpstr>Kodu koristamise füüsiline aktiivsus koristamise tüüpide vaates</vt:lpstr>
      <vt:lpstr>Rahulolu kodu koristamise füüsiline aktiivsusega koristamise tüüpide vaates</vt:lpstr>
      <vt:lpstr>Kodu koristamise liikumisaktiivsuse grupid demograafilises vaates (1)</vt:lpstr>
      <vt:lpstr>Kodu koristamise liikumisaktiivsuse grupid demograafilises vaates (2)</vt:lpstr>
      <vt:lpstr>Kodu koristamise liikumisaktiivsuse grupid geograafilises vaates</vt:lpstr>
      <vt:lpstr>Kodu koristamise  liikumisaktiivsuse grupid majanduslikus vaates</vt:lpstr>
      <vt:lpstr>Kodu koristamise liikumisaktiivsuse grupid psühho-füüsilises vaates</vt:lpstr>
      <vt:lpstr>Eluaseme tüüp ja hooldatav pind liikumisaktiivsuse gruppide vaates</vt:lpstr>
      <vt:lpstr>Hoiakud kodu koristamise suhtes liikumisaktiivsuse gruppide vaates (1)</vt:lpstr>
      <vt:lpstr>Hoiakud kodu koristamise suhtes liikumisaktiivsuse gruppide vaates (2)</vt:lpstr>
      <vt:lpstr>Kodu koristamise füüsiline aktiivsus liikumisaktiivsuse gruppide vaates </vt:lpstr>
      <vt:lpstr>Rahulolu kodu koristamise füüsiline aktiivsusega liikumisaktiivsuse gruppide vaates </vt:lpstr>
      <vt:lpstr>Koduloomadega seotud aktiivsuse tüübid</vt:lpstr>
      <vt:lpstr>Eluaseme tüüp ja koduloomad</vt:lpstr>
      <vt:lpstr>Koduloomadega seotud füüsiline aktiivsus</vt:lpstr>
      <vt:lpstr>Koduloomadega seotud aktiivsuse grupid demograafilises vaates (1)</vt:lpstr>
      <vt:lpstr>Koduloomadega seotud aktiivsuse grupid demograafilises vaates (2)</vt:lpstr>
      <vt:lpstr>Koduloomadega seotud aktiivsuse grupid geograafilises vaates</vt:lpstr>
      <vt:lpstr>Koduloomadega seotud aktiivsuse grupid majanduslikus vaates</vt:lpstr>
      <vt:lpstr>Koduloomadega seotud aktiivsuse grupid psühho-füüsilises vaates</vt:lpstr>
      <vt:lpstr>Koduloomadega seotud aktiivsus füüsilise aktiivsuse gruppides (1)</vt:lpstr>
      <vt:lpstr>Koduloomadega seotud aktiivsus füüsilise aktiivsuse gruppides (1)</vt:lpstr>
      <vt:lpstr>Vaba ajaga seotud aktiivsuse tüübid</vt:lpstr>
      <vt:lpstr>Vaba aega argipäeviti erineva istumisajaga gruppides</vt:lpstr>
      <vt:lpstr>Vaba aja hobid erineva istumisajaga gruppides – esimene eelistus</vt:lpstr>
      <vt:lpstr>Vaba aja hobid erineva istumisajaga gruppides – teine eelistus</vt:lpstr>
      <vt:lpstr>Vaba aja hobid erineva istumisajaga gruppides – kolmas eelistus</vt:lpstr>
      <vt:lpstr>Vaba aja hobidega seotud hoiakud  erineva istumisajaga gruppides (1)</vt:lpstr>
      <vt:lpstr>Vaba aja hobidega seotud hoiakud  erineva istumisajaga gruppides (2)</vt:lpstr>
      <vt:lpstr>Kasutatavad sotsiaalmeedia kanalid erineva istumisajaga gruppides</vt:lpstr>
      <vt:lpstr>Sotsiaalmeedia kasutamine erineva istumisajaga gruppides</vt:lpstr>
      <vt:lpstr>Füüsiline aktiivsus argipäeviti erineva istumisajaga mittetöötavate (koduste) gruppides</vt:lpstr>
      <vt:lpstr>Füüsiline aktiivsus argipäeviti erineva istumisajaga töötavate gruppides</vt:lpstr>
      <vt:lpstr>Rahulolu hobidega seotud füüsiline aktiivsusega erineva istumisajaga gruppides</vt:lpstr>
      <vt:lpstr>Vaba aja hobidega seotud aktiivsuse grupid demograafilises vaates (1)</vt:lpstr>
      <vt:lpstr>Vaba aja hobidega seotud aktiivsuse grupid demograafilises vaates (2)</vt:lpstr>
      <vt:lpstr>Vaba aja hobidega seotud aktiivsuse grupid geograafilises vaates</vt:lpstr>
      <vt:lpstr>Vaba aja hobidega seotud aktiivsuse grupid majanduslikus vaates</vt:lpstr>
      <vt:lpstr>Vaba aja hobidega seotud aktiivsuse grupid psühho-füüsilises vaates</vt:lpstr>
      <vt:lpstr>Vaba aega argipäeviti erineva istumisajaga gruppides</vt:lpstr>
      <vt:lpstr>Vaba aja hobid erineva istumisajaga gruppides – esimene eelistus</vt:lpstr>
      <vt:lpstr>Vaba aja hobid erineva istumisajaga gruppides – teine eelistus</vt:lpstr>
      <vt:lpstr>Vaba aja hobid erineva istumisajaga gruppides – kolmas eelistus</vt:lpstr>
      <vt:lpstr>Vaba aja hobidega seotud hoiakud  erineva istumisajaga gruppides (1)</vt:lpstr>
      <vt:lpstr>Vaba aja hobidega seotud hoiakud  erineva istumisajaga gruppides (2)</vt:lpstr>
      <vt:lpstr>Kasutatavad sotsiaalmeedia kanalid erineva istumisajaga gruppides</vt:lpstr>
      <vt:lpstr>Sotsiaalmeedia kasutamine erineva istumisajaga gruppides</vt:lpstr>
      <vt:lpstr>Füüsiline aktiivsus argipäeviti erineva istumisajaga mittetöötavate (koduste) gruppides</vt:lpstr>
      <vt:lpstr>Füüsiline aktiivsus argipäeviti erineva istumisajaga töötavate gruppides</vt:lpstr>
      <vt:lpstr>Rahulolu hobidega seotud füüsiline aktiivsusega erineva istumisajaga gruppides</vt:lpstr>
      <vt:lpstr>Sportliku hobi olemasolu aja jooksul</vt:lpstr>
      <vt:lpstr>Liikumisaktiivsus sportliku hobi olemasolu gruppide vaates</vt:lpstr>
      <vt:lpstr>Subjektiivsed tervise näitajad sportliku hobi olemasolu gruppide vaates</vt:lpstr>
      <vt:lpstr>Tugi sportimiseks sportliku hobi olemasolu gruppide vaates</vt:lpstr>
      <vt:lpstr>Takistused sportimiseks sportliku hobi olemasolu gruppide vaates</vt:lpstr>
      <vt:lpstr>Harrastuse piisavus sportliku hobi olemasolu gruppide vaates</vt:lpstr>
      <vt:lpstr>Osalemine liikumisüritustel sportliku hobi olemasolu gruppide vaates</vt:lpstr>
      <vt:lpstr>Huvi spordi vastu sportliku hobi olemasolu gruppide vaates</vt:lpstr>
      <vt:lpstr>Regulaarne spordi jälgimine sportliku hobi olemasolu gruppide vaates – esimene valik</vt:lpstr>
      <vt:lpstr>Regulaarne spordi jälgimine sportliku hobi olemasolu gruppide vaates – teine valik</vt:lpstr>
      <vt:lpstr>Regulaarne spordi jälgimine sportliku hobi olemasolu gruppide vaates – kolmas valik</vt:lpstr>
      <vt:lpstr>Tippvõistluste jälgimine sportliku hobi olemasolu gruppide vaates – esimene valik</vt:lpstr>
      <vt:lpstr>Tippvõistluste jälgimine sportliku hobi olemasolu gruppide vaates – teine valik</vt:lpstr>
      <vt:lpstr>Tippvõistluste jälgimine sportliku hobi olemasolu gruppide vaates – kolmas valik</vt:lpstr>
      <vt:lpstr>Eesti taseme jälgimine sportliku hobi olemasolu gruppide vaates – esimene valik</vt:lpstr>
      <vt:lpstr>Eesti taseme jälgimine sportliku hobi olemasolu gruppide vaates – teine valik</vt:lpstr>
      <vt:lpstr>Eesti taseme jälgimine sportliku hobi olemasolu gruppide vaates – kolmas valik</vt:lpstr>
      <vt:lpstr>Spordinädal sportliku hobi olemasolu gruppide vaates</vt:lpstr>
      <vt:lpstr>Tegutsemine vabatahtlikuna sportliku hobi olemasolu gruppide vaates</vt:lpstr>
      <vt:lpstr>Teadmised dopinguainetest sportliku hobi olemasolu gruppide vaates</vt:lpstr>
      <vt:lpstr>Kokkupuuted dopinguainetega sportliku hobi olemasolu gruppide vaates</vt:lpstr>
      <vt:lpstr>Kokkupuuted dopinguainetega sportliku hobi olemasolu gruppide vaates</vt:lpstr>
      <vt:lpstr>Suhtumine kehalisse kasvatusse sportliku hobi olemasolu grupides</vt:lpstr>
      <vt:lpstr>Rahulolu kehalise kasvatusega sportliku hobi olemasolu grupides</vt:lpstr>
      <vt:lpstr>Sportliku hobi olemasolu grupid demograafilises vaates (1)</vt:lpstr>
      <vt:lpstr>Sportliku hobi olemasolu grupid demograafilises vaates (2)</vt:lpstr>
      <vt:lpstr>Sportliku hobi olemasolu grupid geograafilises vaates</vt:lpstr>
      <vt:lpstr>Sportliku hobi olemasolu grupid majanduslikus vaates</vt:lpstr>
      <vt:lpstr>Sportliku hobi olemasolu grupid psühho-füüsilises vaates</vt:lpstr>
      <vt:lpstr>Suhtumine kehalisse kasvatusse liikumisaktiivsuse grupides</vt:lpstr>
      <vt:lpstr>Rahulolu kehalise kasvatusega liikumisaktiivsuse olemasolu grupides</vt:lpstr>
      <vt:lpstr>Spordiharrastajate rühmad  vastavalt WHO-määratluse piisavusele</vt:lpstr>
      <vt:lpstr>Harrastatavad alad spordiharrastajate rühmas – esimene ala (põhiharrastus)</vt:lpstr>
      <vt:lpstr>Harrastatavad alad spordiharrastajate rühmas – teine ala</vt:lpstr>
      <vt:lpstr>Harrastatavad alad spordiharrastajate rühmas – kolmas ala</vt:lpstr>
      <vt:lpstr>Spordiharrastuse kestvus</vt:lpstr>
      <vt:lpstr>Spordiharrastuse iseloomustus (1)</vt:lpstr>
      <vt:lpstr>Spordiharrastuse iseloomustus (2)</vt:lpstr>
      <vt:lpstr>Spordiharrastuse motivatsioon</vt:lpstr>
      <vt:lpstr>Spordiharrastuse võimaldajad ja takistajad</vt:lpstr>
      <vt:lpstr>Spordiüritustel osalemine</vt:lpstr>
      <vt:lpstr>Spordiüritustel osalemise hoiakud (1)</vt:lpstr>
      <vt:lpstr>Spordiüritustel osalemise hoiakud (2)</vt:lpstr>
      <vt:lpstr>Spordiharrastajad demograafilises vaates (1)</vt:lpstr>
      <vt:lpstr>Spordiharrastajad demograafilises vaates (2)</vt:lpstr>
      <vt:lpstr>Spordiharrastajad geograafilises vaates</vt:lpstr>
      <vt:lpstr>Spordiharrastajad majanduslikus vaates</vt:lpstr>
      <vt:lpstr>Spordiharrastajad psühho-füüsilises vaates</vt:lpstr>
      <vt:lpstr>Endiste harrastajate rühmad  vastavalt WHO-määratluse piisavusele</vt:lpstr>
      <vt:lpstr>Harrastatud alad nüüdseks lõpetanute hulgas – esimene ala (oli põhiharrastus)</vt:lpstr>
      <vt:lpstr>Harrastatud alad nüüdseks lõpetanute hulgas – teine ala</vt:lpstr>
      <vt:lpstr>Harrastatud alad nüüdseks lõpetanute hulgas – kolmas ala</vt:lpstr>
      <vt:lpstr>Harrastusega alustamise ja lõpetamise vanus nüüdseks lõpetanute hulgas</vt:lpstr>
      <vt:lpstr>Harrastusega lõpetamise põhjused nüüdseks lõpetanute hulgas</vt:lpstr>
      <vt:lpstr>Harrastusega lõpetanute osalemine spordiüritustel</vt:lpstr>
      <vt:lpstr>Harrastusega lõpetanute spordiüritustel osalemise hoiakud (1)</vt:lpstr>
      <vt:lpstr>Harrastusega lõpetanute spordiüritustel osalemise hoiakud (2)</vt:lpstr>
      <vt:lpstr>Endised spordiharrastajad demograafilises vaates (1)</vt:lpstr>
      <vt:lpstr>Endised spordiharrastajad demograafilises vaates (2)</vt:lpstr>
      <vt:lpstr>Endised spordiharrastajad geograafilises vaates</vt:lpstr>
      <vt:lpstr>Endised spordiharrastajad majanduslikus vaates</vt:lpstr>
      <vt:lpstr>Endised spordiharrastajad psühho-füüsilises vaates</vt:lpstr>
      <vt:lpstr>Sportimisviisid, millega tahaks tegeleda</vt:lpstr>
      <vt:lpstr>Mitte kunagi sportinud demograafilises vaates (1)</vt:lpstr>
      <vt:lpstr>Mitte kunagi sportinud demograafilises vaates (2)</vt:lpstr>
      <vt:lpstr>Mitte kunagi sportinud geograafilises vaates</vt:lpstr>
      <vt:lpstr>Mitte kunagi sportinud majanduslikus vaates</vt:lpstr>
      <vt:lpstr>Mitte kunagi sportinud psühho-füüsilises vaates</vt:lpstr>
      <vt:lpstr>Lisad</vt:lpstr>
      <vt:lpstr>Kaalud ja taustatunnused (1)</vt:lpstr>
      <vt:lpstr>Kaalud ja taustatunnused (1)</vt:lpstr>
      <vt:lpstr>Taustatunnused (2): Leibkonna tüüp</vt:lpstr>
      <vt:lpstr>Taustatunnused (3): Majanduslikud</vt:lpstr>
      <vt:lpstr>Taustatunnused (4): Majanduslikud - tööala</vt:lpstr>
      <vt:lpstr>Taustatunnused (5)</vt:lpstr>
      <vt:lpstr>Täiskasvanute õnnelikkuse skaala /  Oxford Happiness Questionnaire (1) </vt:lpstr>
      <vt:lpstr>Täiskasvanute õnnelikkuse skaala: interpretatsioon </vt:lpstr>
      <vt:lpstr>Täiskasvanute õnnelikkuse komponendid</vt:lpstr>
      <vt:lpstr>Täiskasvanute õnnelikkuse komponendid - loendusindeksid</vt:lpstr>
      <vt:lpstr>Täiskasvanute kehamassi indeksi jaotus ja grupid</vt:lpstr>
      <vt:lpstr>Rahulolu erinevate eluvaldkondade liikuvusega</vt:lpstr>
      <vt:lpstr>Ajakulu erineva füüsilise koormusega tegevustele töö(kooli)päeva jooksul punane joon tähistab 50% normkoormusega tööajast</vt:lpstr>
      <vt:lpstr>Suurema / väiksema töökoormusega kuud aastas punane joon tähistab 50% normkoormusega tööajast</vt:lpstr>
      <vt:lpstr>Transpordi kasutajate tüübid punane joon tähistab 50% normkoormusega tööajast</vt:lpstr>
      <vt:lpstr>Töö / õppehoone kaugus kodust (kilomeetrites)</vt:lpstr>
      <vt:lpstr>Ajakulu töö / õppekohani jõudmiseks kodust (minutites)</vt:lpstr>
      <vt:lpstr>Suurema / väiksema transpordialase liikumisega kuud aastas punane joon tähistab 50% normkoormusega tööajast</vt:lpstr>
      <vt:lpstr>Ajakulu eri transpordiliikidele soojal ja kuval ajal (hooajaliselt erinevalt liikujad) punane joon tähistab 30 min kasutust (auto ja jalgsi käimise skaalad on üksiku suure väärtuse tõttu erinevad)</vt:lpstr>
      <vt:lpstr>Ajakulu eri transpordiliikidele külmal ja vihmasel ajal (kõik, sh hooajaliselt erinevalt liikujad) punane joon tähistab 30 min kasutust (auto ja jalgsi käimise skaalad on üksiku suure väärtuse tõttu erinevad)</vt:lpstr>
      <vt:lpstr>Ajakulu eri transpordiliikidele viimasel nädalavahetusel(kõik) punane joon tähistab 30 min kasutust (auto ja jalgsi käimise skaalad on üksiku suure väärtuse tõttu erinevad)</vt:lpstr>
      <vt:lpstr>L1. Aiatööd iseloomustavad hoiakud</vt:lpstr>
      <vt:lpstr>L2. Aiatöö tüübid</vt:lpstr>
      <vt:lpstr>L3. Krundi ja aiamaa suurus</vt:lpstr>
      <vt:lpstr>L4. Mitu kuud tegutseb aiamaal?</vt:lpstr>
      <vt:lpstr>L5. Aiamaal tegutsemise ajakulu tööde raskusastmete järgi aiatööde hooajal nädala sees</vt:lpstr>
      <vt:lpstr>L5. Aiamaal tegutsemise ajakulu tööde raskusastmete järgi aiatööde hooajal nädala sees</vt:lpstr>
      <vt:lpstr>L6. Aiamaal tegutsemise ajakulu tööde raskusastmete järgi aiatööde hooajal nädalavahetusel</vt:lpstr>
      <vt:lpstr>L6. Aiamaal tegutsemise ajakulu tööde raskusastmete järgi aiatööde hooajal nädalavahetusel</vt:lpstr>
      <vt:lpstr>L7. Kodutöid iseloomustavad hoiakud</vt:lpstr>
      <vt:lpstr>L8. Kodu koristamise tüübid</vt:lpstr>
      <vt:lpstr>L9. Regulaarselt hooldatav elamispind</vt:lpstr>
      <vt:lpstr>L10. Muud koduloomad</vt:lpstr>
      <vt:lpstr> L11. Koduloomaga jalutuskäikude kogupikkus päevas </vt:lpstr>
      <vt:lpstr>L12. Vaba aega argipäevadel (tundides) </vt:lpstr>
      <vt:lpstr>L13. Uneaega argipäevadel (tundides) </vt:lpstr>
      <vt:lpstr>L14. Suure füüsilise koormusega minutid  argipäevadel (kodustel vastajatel)  </vt:lpstr>
      <vt:lpstr>L15. Mõõduka füüsilise koormusega minutid  argipäevadel (kodustel vastajatel)</vt:lpstr>
      <vt:lpstr> L16. Kõndimise minutid argipäevadel  (kodustel vastajatel) </vt:lpstr>
      <vt:lpstr> L17. Istumise minutid argipäevadel  (kodustel vastajatel) </vt:lpstr>
      <vt:lpstr> L18. Suure füüsilise koormusega minutid argipäevadel (töötavatel / õppivatel vastajatel) </vt:lpstr>
      <vt:lpstr> L19. Mõõduka füüsilise koormusega minutid argipäevadel (töötavatel / õppivatel vastajatel vastajatel) </vt:lpstr>
      <vt:lpstr>L20. Kõndimise minutid argipäevadel  (töötavatel / õppivatel vastajatel vastajatel)</vt:lpstr>
      <vt:lpstr>L21. Istumise minutid argipäevadel  (töötavatel / õppivatel vastajatel vastajatel)  </vt:lpstr>
      <vt:lpstr>Spordiharrastuse tunnid nädalas</vt:lpstr>
      <vt:lpstr>Spordiharrastusega alustamise vanus</vt:lpstr>
      <vt:lpstr>Spordiharrastuse kestvus aastates</vt:lpstr>
      <vt:lpstr>Spordiharrastuse pausi kestvus aastates</vt:lpstr>
      <vt:lpstr>Spordiharrastusega uuesti alustamise aeg aastates</vt:lpstr>
      <vt:lpstr>Spordiharrastuse tunnid nädalas kevad-suvisel ajal</vt:lpstr>
      <vt:lpstr>Spordiharrastuse tunnid nädalas sügis-talvisel ajal</vt:lpstr>
      <vt:lpstr>Kerge ja rahuliku trenni tunnid tavalisel nädalal</vt:lpstr>
      <vt:lpstr>Pika trenni tunnid tavalisel nädalal</vt:lpstr>
      <vt:lpstr>Intensiivse trenni tunnid tavalisel nädalal</vt:lpstr>
      <vt:lpstr>Esimesel spordiüritusel osalemise vanus</vt:lpstr>
      <vt:lpstr>Sportliku harrastusega alustamise vanus neil,  kes on praeguseks lõpetanud (28,7%)</vt:lpstr>
      <vt:lpstr>Sportliku harrastusega lõpetamise vanus (28,7%)</vt:lpstr>
      <vt:lpstr>Sportliku harrastuse kestvus neil, kes on  praeguseks lõpetanud (28,7%)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 Einasto</dc:creator>
  <cp:lastModifiedBy>Einike Soosaar</cp:lastModifiedBy>
  <cp:revision>144</cp:revision>
  <dcterms:created xsi:type="dcterms:W3CDTF">2022-03-03T06:42:53Z</dcterms:created>
  <dcterms:modified xsi:type="dcterms:W3CDTF">2022-09-14T15:43:35Z</dcterms:modified>
</cp:coreProperties>
</file>